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5"/>
  </p:notesMasterIdLst>
  <p:sldIdLst>
    <p:sldId id="257" r:id="rId2"/>
    <p:sldId id="307" r:id="rId3"/>
    <p:sldId id="319" r:id="rId4"/>
    <p:sldId id="314" r:id="rId5"/>
    <p:sldId id="296" r:id="rId6"/>
    <p:sldId id="258" r:id="rId7"/>
    <p:sldId id="267" r:id="rId8"/>
    <p:sldId id="322" r:id="rId9"/>
    <p:sldId id="323" r:id="rId10"/>
    <p:sldId id="306" r:id="rId11"/>
    <p:sldId id="260" r:id="rId12"/>
    <p:sldId id="327" r:id="rId13"/>
    <p:sldId id="324" r:id="rId14"/>
    <p:sldId id="328" r:id="rId15"/>
    <p:sldId id="316" r:id="rId16"/>
    <p:sldId id="304" r:id="rId17"/>
    <p:sldId id="310" r:id="rId18"/>
    <p:sldId id="332" r:id="rId19"/>
    <p:sldId id="334" r:id="rId20"/>
    <p:sldId id="308" r:id="rId21"/>
    <p:sldId id="311" r:id="rId22"/>
    <p:sldId id="341" r:id="rId23"/>
    <p:sldId id="336" r:id="rId24"/>
    <p:sldId id="313" r:id="rId25"/>
    <p:sldId id="338" r:id="rId26"/>
    <p:sldId id="312" r:id="rId27"/>
    <p:sldId id="339" r:id="rId28"/>
    <p:sldId id="340" r:id="rId29"/>
    <p:sldId id="317"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20" r:id="rId54"/>
  </p:sldIdLst>
  <p:sldSz cx="9906000" cy="6858000" type="A4"/>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33">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1F0"/>
    <a:srgbClr val="CCFF33"/>
    <a:srgbClr val="54B0F0"/>
    <a:srgbClr val="FF99FF"/>
    <a:srgbClr val="443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59" autoAdjust="0"/>
    <p:restoredTop sz="94364" autoAdjust="0"/>
  </p:normalViewPr>
  <p:slideViewPr>
    <p:cSldViewPr>
      <p:cViewPr varScale="1">
        <p:scale>
          <a:sx n="69" d="100"/>
          <a:sy n="69" d="100"/>
        </p:scale>
        <p:origin x="780" y="7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26" y="-84"/>
      </p:cViewPr>
      <p:guideLst>
        <p:guide orient="horz" pos="2933"/>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81293456739"/>
          <c:y val="1.8351898159423601E-2"/>
          <c:w val="0.74438650961312802"/>
          <c:h val="0.80730914302727597"/>
        </c:manualLayout>
      </c:layout>
      <c:barChart>
        <c:barDir val="col"/>
        <c:grouping val="clustered"/>
        <c:varyColors val="0"/>
        <c:ser>
          <c:idx val="1"/>
          <c:order val="1"/>
          <c:tx>
            <c:strRef>
              <c:f>Sheet1!$C$1</c:f>
              <c:strCache>
                <c:ptCount val="1"/>
                <c:pt idx="0">
                  <c:v>REVISED ESTIMATES July – Sept, 2020</c:v>
                </c:pt>
              </c:strCache>
            </c:strRef>
          </c:tx>
          <c:spPr>
            <a:solidFill>
              <a:schemeClr val="accent6">
                <a:lumMod val="60000"/>
                <a:lumOff val="40000"/>
              </a:schemeClr>
            </a:solidFill>
            <a:ln w="19050">
              <a:solidFill>
                <a:schemeClr val="l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f>Sheet1!$C$2:$C$11</c:f>
              <c:numCache>
                <c:formatCode>#,##0_);\(#,##0\)</c:formatCode>
                <c:ptCount val="10"/>
                <c:pt idx="0" formatCode="#,##0">
                  <c:v>6105604696</c:v>
                </c:pt>
                <c:pt idx="1">
                  <c:v>4258029303</c:v>
                </c:pt>
                <c:pt idx="2">
                  <c:v>7297418939</c:v>
                </c:pt>
                <c:pt idx="3">
                  <c:v>2950000000</c:v>
                </c:pt>
                <c:pt idx="4">
                  <c:v>30000000</c:v>
                </c:pt>
                <c:pt idx="5">
                  <c:v>50000000</c:v>
                </c:pt>
                <c:pt idx="6">
                  <c:v>32723300</c:v>
                </c:pt>
                <c:pt idx="7">
                  <c:v>150000000</c:v>
                </c:pt>
                <c:pt idx="8">
                  <c:v>150000000</c:v>
                </c:pt>
                <c:pt idx="9">
                  <c:v>30174707</c:v>
                </c:pt>
              </c:numCache>
            </c:numRef>
          </c:val>
          <c:extLst>
            <c:ext xmlns:c16="http://schemas.microsoft.com/office/drawing/2014/chart" uri="{C3380CC4-5D6E-409C-BE32-E72D297353CC}">
              <c16:uniqueId val="{0000000A-8182-4496-B2FF-468248E6DD7F}"/>
            </c:ext>
          </c:extLst>
        </c:ser>
        <c:ser>
          <c:idx val="2"/>
          <c:order val="2"/>
          <c:tx>
            <c:strRef>
              <c:f>Sheet1!$D$1</c:f>
              <c:strCache>
                <c:ptCount val="1"/>
                <c:pt idx="0">
                  <c:v>ACTUAL REVENUE  AS AT 30/09/20</c:v>
                </c:pt>
              </c:strCache>
            </c:strRef>
          </c:tx>
          <c:spPr>
            <a:solidFill>
              <a:srgbClr val="FFFF00"/>
            </a:solidFill>
            <a:ln w="19050">
              <a:solidFill>
                <a:schemeClr val="l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f>Sheet1!$D$2:$D$11</c:f>
              <c:numCache>
                <c:formatCode>#,##0_);\(#,##0\)</c:formatCode>
                <c:ptCount val="10"/>
                <c:pt idx="0">
                  <c:v>0</c:v>
                </c:pt>
                <c:pt idx="1">
                  <c:v>4684806301</c:v>
                </c:pt>
                <c:pt idx="2">
                  <c:v>10464773701</c:v>
                </c:pt>
                <c:pt idx="3">
                  <c:v>4128961429</c:v>
                </c:pt>
                <c:pt idx="4">
                  <c:v>0</c:v>
                </c:pt>
                <c:pt idx="5">
                  <c:v>304180687</c:v>
                </c:pt>
                <c:pt idx="6">
                  <c:v>0</c:v>
                </c:pt>
                <c:pt idx="7">
                  <c:v>0</c:v>
                </c:pt>
                <c:pt idx="8">
                  <c:v>0</c:v>
                </c:pt>
                <c:pt idx="9">
                  <c:v>0</c:v>
                </c:pt>
              </c:numCache>
            </c:numRef>
          </c:val>
          <c:extLst>
            <c:ext xmlns:c16="http://schemas.microsoft.com/office/drawing/2014/chart" uri="{C3380CC4-5D6E-409C-BE32-E72D297353CC}">
              <c16:uniqueId val="{0000000B-8182-4496-B2FF-468248E6DD7F}"/>
            </c:ext>
          </c:extLst>
        </c:ser>
        <c:ser>
          <c:idx val="3"/>
          <c:order val="3"/>
          <c:tx>
            <c:strRef>
              <c:f>Sheet1!$E$1</c:f>
              <c:strCache>
                <c:ptCount val="1"/>
                <c:pt idx="0">
                  <c:v>3rd Qtr. Balances</c:v>
                </c:pt>
              </c:strCache>
            </c:strRef>
          </c:tx>
          <c:spPr>
            <a:solidFill>
              <a:schemeClr val="accent4"/>
            </a:solidFill>
            <a:ln w="19050">
              <a:solidFill>
                <a:schemeClr val="l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f>Sheet1!$E$2:$E$11</c:f>
              <c:numCache>
                <c:formatCode>#,##0_);\(#,##0\)</c:formatCode>
                <c:ptCount val="10"/>
                <c:pt idx="0">
                  <c:v>6105604696</c:v>
                </c:pt>
                <c:pt idx="1">
                  <c:v>-426776998</c:v>
                </c:pt>
                <c:pt idx="2">
                  <c:v>-3167354762</c:v>
                </c:pt>
                <c:pt idx="3">
                  <c:v>-1178961429</c:v>
                </c:pt>
                <c:pt idx="4">
                  <c:v>30000000</c:v>
                </c:pt>
                <c:pt idx="5">
                  <c:v>-254180687</c:v>
                </c:pt>
                <c:pt idx="6">
                  <c:v>32723300</c:v>
                </c:pt>
                <c:pt idx="7">
                  <c:v>150000000</c:v>
                </c:pt>
                <c:pt idx="8">
                  <c:v>150000000</c:v>
                </c:pt>
                <c:pt idx="9">
                  <c:v>30174707</c:v>
                </c:pt>
              </c:numCache>
            </c:numRef>
          </c:val>
          <c:extLst>
            <c:ext xmlns:c16="http://schemas.microsoft.com/office/drawing/2014/chart" uri="{C3380CC4-5D6E-409C-BE32-E72D297353CC}">
              <c16:uniqueId val="{00000008-7080-40AE-A216-9A879033A7A0}"/>
            </c:ext>
          </c:extLst>
        </c:ser>
        <c:dLbls>
          <c:showLegendKey val="0"/>
          <c:showVal val="0"/>
          <c:showCatName val="0"/>
          <c:showSerName val="0"/>
          <c:showPercent val="0"/>
          <c:showBubbleSize val="0"/>
        </c:dLbls>
        <c:gapWidth val="100"/>
        <c:axId val="-2113182960"/>
        <c:axId val="-211238856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REVISED ESTIMATES 2020</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182-4496-B2FF-468248E6DD7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2-4496-B2FF-468248E6DD7F}"/>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182-4496-B2FF-468248E6DD7F}"/>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182-4496-B2FF-468248E6DD7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extLst>
                      <c:ext uri="{02D57815-91ED-43cb-92C2-25804820EDAC}">
                        <c15:formulaRef>
                          <c15:sqref>Sheet1!$B$2:$B$11</c15:sqref>
                        </c15:formulaRef>
                      </c:ext>
                    </c:extLst>
                    <c:numCache>
                      <c:formatCode>#,##0</c:formatCode>
                      <c:ptCount val="10"/>
                      <c:pt idx="0">
                        <c:v>24422418782</c:v>
                      </c:pt>
                      <c:pt idx="1">
                        <c:v>17032117213</c:v>
                      </c:pt>
                      <c:pt idx="2">
                        <c:v>29189675754</c:v>
                      </c:pt>
                      <c:pt idx="3">
                        <c:v>11800000000</c:v>
                      </c:pt>
                      <c:pt idx="4">
                        <c:v>120000000</c:v>
                      </c:pt>
                      <c:pt idx="5">
                        <c:v>200000000</c:v>
                      </c:pt>
                      <c:pt idx="6">
                        <c:v>130893199</c:v>
                      </c:pt>
                      <c:pt idx="7">
                        <c:v>600000000</c:v>
                      </c:pt>
                      <c:pt idx="8">
                        <c:v>600000000</c:v>
                      </c:pt>
                      <c:pt idx="9">
                        <c:v>120698829</c:v>
                      </c:pt>
                    </c:numCache>
                  </c:numRef>
                </c:val>
                <c:extLst>
                  <c:ext xmlns:c16="http://schemas.microsoft.com/office/drawing/2014/chart" uri="{C3380CC4-5D6E-409C-BE32-E72D297353CC}">
                    <c16:uniqueId val="{00000008-8182-4496-B2FF-468248E6DD7F}"/>
                  </c:ext>
                </c:extLst>
              </c15:ser>
            </c15:filteredBarSeries>
          </c:ext>
        </c:extLst>
      </c:barChart>
      <c:catAx>
        <c:axId val="-2113182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34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388560"/>
        <c:crosses val="autoZero"/>
        <c:auto val="1"/>
        <c:lblAlgn val="ctr"/>
        <c:lblOffset val="100"/>
        <c:noMultiLvlLbl val="0"/>
      </c:catAx>
      <c:valAx>
        <c:axId val="-2112388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3182960"/>
        <c:crosses val="autoZero"/>
        <c:crossBetween val="between"/>
      </c:valAx>
      <c:spPr>
        <a:solidFill>
          <a:schemeClr val="bg2">
            <a:lumMod val="40000"/>
            <a:lumOff val="60000"/>
          </a:schemeClr>
        </a:solidFill>
        <a:ln>
          <a:noFill/>
        </a:ln>
        <a:effectLst/>
      </c:spPr>
    </c:plotArea>
    <c:legend>
      <c:legendPos val="r"/>
      <c:layout>
        <c:manualLayout>
          <c:xMode val="edge"/>
          <c:yMode val="edge"/>
          <c:x val="0.892869854682799"/>
          <c:y val="1.7559779819521299E-2"/>
          <c:w val="0.107130145317201"/>
          <c:h val="0.77387560977992598"/>
        </c:manualLayout>
      </c:layout>
      <c:overlay val="0"/>
      <c:spPr>
        <a:solidFill>
          <a:schemeClr val="accent1">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3">
        <a:lumMod val="40000"/>
        <a:lumOff val="60000"/>
      </a:schemeClr>
    </a:solid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Cumulative Quarters Sectoral</a:t>
            </a:r>
            <a:r>
              <a:rPr lang="en-US" baseline="0" dirty="0" smtClean="0">
                <a:latin typeface="Lucida Calligraphy" panose="03010101010101010101" pitchFamily="66" charset="0"/>
              </a:rPr>
              <a:t> Analysis</a:t>
            </a:r>
            <a:endParaRPr lang="en-US" dirty="0">
              <a:latin typeface="Lucida Calligraphy" panose="03010101010101010101" pitchFamily="66" charset="0"/>
            </a:endParaRPr>
          </a:p>
        </c:rich>
      </c:tx>
      <c:layout>
        <c:manualLayout>
          <c:xMode val="edge"/>
          <c:yMode val="edge"/>
          <c:x val="0.40802427821522302"/>
          <c:y val="2.45185282608617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38515480891601"/>
          <c:y val="0.13460489920440699"/>
          <c:w val="0.72306731658600498"/>
          <c:h val="0.73443619515171099"/>
        </c:manualLayout>
      </c:layout>
      <c:barChart>
        <c:barDir val="col"/>
        <c:grouping val="clustered"/>
        <c:varyColors val="0"/>
        <c:ser>
          <c:idx val="0"/>
          <c:order val="0"/>
          <c:tx>
            <c:strRef>
              <c:f>Sheet1!$B$1</c:f>
              <c:strCache>
                <c:ptCount val="1"/>
                <c:pt idx="0">
                  <c:v>REVISED ESTIMATES JAN,–SEPT, 2020</c:v>
                </c:pt>
              </c:strCache>
            </c:strRef>
          </c:tx>
          <c:spPr>
            <a:solidFill>
              <a:srgbClr val="FF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Administrative</c:v>
                </c:pt>
                <c:pt idx="1">
                  <c:v>Economic</c:v>
                </c:pt>
                <c:pt idx="2">
                  <c:v>Law and Justice</c:v>
                </c:pt>
                <c:pt idx="3">
                  <c:v>Social Service</c:v>
                </c:pt>
              </c:strCache>
            </c:strRef>
          </c:cat>
          <c:val>
            <c:numRef>
              <c:f>Sheet1!$B$2:$B$5</c:f>
              <c:numCache>
                <c:formatCode>#,##0</c:formatCode>
                <c:ptCount val="4"/>
                <c:pt idx="0">
                  <c:v>4297460130.75</c:v>
                </c:pt>
                <c:pt idx="1">
                  <c:v>12006141060</c:v>
                </c:pt>
                <c:pt idx="2">
                  <c:v>1023453600</c:v>
                </c:pt>
                <c:pt idx="3">
                  <c:v>10121259525.75</c:v>
                </c:pt>
              </c:numCache>
            </c:numRef>
          </c:val>
          <c:extLst>
            <c:ext xmlns:c16="http://schemas.microsoft.com/office/drawing/2014/chart" uri="{C3380CC4-5D6E-409C-BE32-E72D297353CC}">
              <c16:uniqueId val="{00000000-3790-4992-8E94-A861E11FC697}"/>
            </c:ext>
          </c:extLst>
        </c:ser>
        <c:ser>
          <c:idx val="1"/>
          <c:order val="1"/>
          <c:tx>
            <c:strRef>
              <c:f>Sheet1!$C$1</c:f>
              <c:strCache>
                <c:ptCount val="1"/>
                <c:pt idx="0">
                  <c:v>ACTUAL EXPENDITURE FROM JAN,–SEPT, 2020</c:v>
                </c:pt>
              </c:strCache>
            </c:strRef>
          </c:tx>
          <c:spPr>
            <a:solidFill>
              <a:srgbClr val="4561F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Administrative</c:v>
                </c:pt>
                <c:pt idx="1">
                  <c:v>Economic</c:v>
                </c:pt>
                <c:pt idx="2">
                  <c:v>Law and Justice</c:v>
                </c:pt>
                <c:pt idx="3">
                  <c:v>Social Service</c:v>
                </c:pt>
              </c:strCache>
            </c:strRef>
          </c:cat>
          <c:val>
            <c:numRef>
              <c:f>Sheet1!$C$2:$C$5</c:f>
              <c:numCache>
                <c:formatCode>#,##0</c:formatCode>
                <c:ptCount val="4"/>
                <c:pt idx="0">
                  <c:v>2976227715.9899998</c:v>
                </c:pt>
                <c:pt idx="1">
                  <c:v>9116394163.1900005</c:v>
                </c:pt>
                <c:pt idx="2">
                  <c:v>0</c:v>
                </c:pt>
                <c:pt idx="3">
                  <c:v>1735461023.1300001</c:v>
                </c:pt>
              </c:numCache>
            </c:numRef>
          </c:val>
          <c:extLst>
            <c:ext xmlns:c16="http://schemas.microsoft.com/office/drawing/2014/chart" uri="{C3380CC4-5D6E-409C-BE32-E72D297353CC}">
              <c16:uniqueId val="{00000003-3790-4992-8E94-A861E11FC697}"/>
            </c:ext>
          </c:extLst>
        </c:ser>
        <c:ser>
          <c:idx val="2"/>
          <c:order val="2"/>
          <c:tx>
            <c:strRef>
              <c:f>Sheet1!$D$1</c:f>
              <c:strCache>
                <c:ptCount val="1"/>
                <c:pt idx="0">
                  <c:v>Cum. 3 Qtr Balance</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Administrative</c:v>
                </c:pt>
                <c:pt idx="1">
                  <c:v>Economic</c:v>
                </c:pt>
                <c:pt idx="2">
                  <c:v>Law and Justice</c:v>
                </c:pt>
                <c:pt idx="3">
                  <c:v>Social Service</c:v>
                </c:pt>
              </c:strCache>
            </c:strRef>
          </c:cat>
          <c:val>
            <c:numRef>
              <c:f>Sheet1!$D$2:$D$5</c:f>
              <c:numCache>
                <c:formatCode>#,##0</c:formatCode>
                <c:ptCount val="4"/>
                <c:pt idx="0">
                  <c:v>1321232414.76</c:v>
                </c:pt>
                <c:pt idx="1">
                  <c:v>2889746896.8099999</c:v>
                </c:pt>
                <c:pt idx="2">
                  <c:v>1023453600</c:v>
                </c:pt>
                <c:pt idx="3">
                  <c:v>8385798502.6199999</c:v>
                </c:pt>
              </c:numCache>
            </c:numRef>
          </c:val>
          <c:extLst>
            <c:ext xmlns:c16="http://schemas.microsoft.com/office/drawing/2014/chart" uri="{C3380CC4-5D6E-409C-BE32-E72D297353CC}">
              <c16:uniqueId val="{00000000-8769-4E5A-B0BD-6E1376AF7DFC}"/>
            </c:ext>
          </c:extLst>
        </c:ser>
        <c:dLbls>
          <c:showLegendKey val="0"/>
          <c:showVal val="1"/>
          <c:showCatName val="0"/>
          <c:showSerName val="0"/>
          <c:showPercent val="0"/>
          <c:showBubbleSize val="0"/>
        </c:dLbls>
        <c:gapWidth val="219"/>
        <c:overlap val="-27"/>
        <c:axId val="-2095599824"/>
        <c:axId val="-2095596176"/>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 Performance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Administrative</c:v>
                      </c:pt>
                      <c:pt idx="1">
                        <c:v>Economic</c:v>
                      </c:pt>
                      <c:pt idx="2">
                        <c:v>Law and Justice</c:v>
                      </c:pt>
                      <c:pt idx="3">
                        <c:v>Social Service</c:v>
                      </c:pt>
                    </c:strCache>
                  </c:strRef>
                </c:cat>
                <c:val>
                  <c:numRef>
                    <c:extLst>
                      <c:ext uri="{02D57815-91ED-43cb-92C2-25804820EDAC}">
                        <c15:formulaRef>
                          <c15:sqref>Sheet1!$E$2:$E$5</c15:sqref>
                        </c15:formulaRef>
                      </c:ext>
                    </c:extLst>
                    <c:numCache>
                      <c:formatCode>#,##0.00</c:formatCode>
                      <c:ptCount val="4"/>
                      <c:pt idx="0">
                        <c:v>69.25550500617635</c:v>
                      </c:pt>
                      <c:pt idx="1">
                        <c:v>75.931093243293972</c:v>
                      </c:pt>
                      <c:pt idx="2">
                        <c:v>0</c:v>
                      </c:pt>
                      <c:pt idx="3">
                        <c:v>17.146690278168709</c:v>
                      </c:pt>
                    </c:numCache>
                  </c:numRef>
                </c:val>
                <c:extLst>
                  <c:ext xmlns:c16="http://schemas.microsoft.com/office/drawing/2014/chart" uri="{C3380CC4-5D6E-409C-BE32-E72D297353CC}">
                    <c16:uniqueId val="{00000001-8769-4E5A-B0BD-6E1376AF7DFC}"/>
                  </c:ext>
                </c:extLst>
              </c15:ser>
            </c15:filteredBarSeries>
          </c:ext>
        </c:extLst>
      </c:barChart>
      <c:catAx>
        <c:axId val="-209559982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596176"/>
        <c:crosses val="autoZero"/>
        <c:auto val="1"/>
        <c:lblAlgn val="ctr"/>
        <c:lblOffset val="100"/>
        <c:noMultiLvlLbl val="0"/>
      </c:catAx>
      <c:valAx>
        <c:axId val="-20955961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599824"/>
        <c:crosses val="autoZero"/>
        <c:crossBetween val="between"/>
      </c:valAx>
      <c:spPr>
        <a:solidFill>
          <a:schemeClr val="accent1">
            <a:lumMod val="40000"/>
            <a:lumOff val="60000"/>
          </a:schemeClr>
        </a:solidFill>
        <a:ln>
          <a:noFill/>
        </a:ln>
        <a:effectLst/>
      </c:spPr>
    </c:plotArea>
    <c:legend>
      <c:legendPos val="r"/>
      <c:layout>
        <c:manualLayout>
          <c:xMode val="edge"/>
          <c:yMode val="edge"/>
          <c:x val="0.87173058134619696"/>
          <c:y val="6.2471086356621498E-2"/>
          <c:w val="0.12826946631670999"/>
          <c:h val="0.864091818992448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60000"/>
        <a:lumOff val="40000"/>
      </a:schemeClr>
    </a:solidFill>
    <a:ln>
      <a:noFill/>
    </a:ln>
    <a:effectLst/>
  </c:spPr>
  <c:txPr>
    <a:bodyPr/>
    <a:lstStyle/>
    <a:p>
      <a:pPr>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Third Quarter Revenue/Exp.</a:t>
            </a:r>
            <a:r>
              <a:rPr lang="en-US" baseline="0" dirty="0" smtClean="0">
                <a:latin typeface="Lucida Calligraphy" panose="03010101010101010101" pitchFamily="66" charset="0"/>
              </a:rPr>
              <a:t> Analysis</a:t>
            </a:r>
            <a:endParaRPr lang="en-US" dirty="0">
              <a:latin typeface="Lucida Calligraphy" panose="03010101010101010101" pitchFamily="66" charset="0"/>
            </a:endParaRPr>
          </a:p>
        </c:rich>
      </c:tx>
      <c:layout>
        <c:manualLayout>
          <c:xMode val="edge"/>
          <c:yMode val="edge"/>
          <c:x val="0.118148312751826"/>
          <c:y val="2.50000000000000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5709357971506"/>
          <c:y val="0.11767072095164099"/>
          <c:w val="0.71071741119329201"/>
          <c:h val="0.806276513758592"/>
        </c:manualLayout>
      </c:layout>
      <c:barChart>
        <c:barDir val="col"/>
        <c:grouping val="clustered"/>
        <c:varyColors val="0"/>
        <c:ser>
          <c:idx val="0"/>
          <c:order val="0"/>
          <c:tx>
            <c:strRef>
              <c:f>Sheet1!$B$1</c:f>
              <c:strCache>
                <c:ptCount val="1"/>
                <c:pt idx="0">
                  <c:v>APPROVED ESTIMATES July-Sept, 2019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Revenue</c:v>
                </c:pt>
                <c:pt idx="1">
                  <c:v>Expenditure</c:v>
                </c:pt>
              </c:strCache>
            </c:strRef>
          </c:cat>
          <c:val>
            <c:numRef>
              <c:f>Sheet1!$B$2:$B$4</c:f>
              <c:numCache>
                <c:formatCode>#,##0_);\(#,##0\)</c:formatCode>
                <c:ptCount val="2"/>
                <c:pt idx="0">
                  <c:v>25530772982.75</c:v>
                </c:pt>
                <c:pt idx="1">
                  <c:v>25530772982.75</c:v>
                </c:pt>
              </c:numCache>
            </c:numRef>
          </c:val>
          <c:extLst>
            <c:ext xmlns:c16="http://schemas.microsoft.com/office/drawing/2014/chart" uri="{C3380CC4-5D6E-409C-BE32-E72D297353CC}">
              <c16:uniqueId val="{00000000-46D9-449B-BC7E-03152CA47035}"/>
            </c:ext>
          </c:extLst>
        </c:ser>
        <c:ser>
          <c:idx val="1"/>
          <c:order val="1"/>
          <c:tx>
            <c:strRef>
              <c:f>Sheet1!$C$1</c:f>
              <c:strCache>
                <c:ptCount val="1"/>
                <c:pt idx="0">
                  <c:v>ACTUAL REVENUE/EXP. AS AT 30/09/19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Revenue</c:v>
                </c:pt>
                <c:pt idx="1">
                  <c:v>Expenditure</c:v>
                </c:pt>
              </c:strCache>
            </c:strRef>
          </c:cat>
          <c:val>
            <c:numRef>
              <c:f>Sheet1!$C$2:$C$4</c:f>
              <c:numCache>
                <c:formatCode>#,##0_);\(#,##0\)</c:formatCode>
                <c:ptCount val="2"/>
                <c:pt idx="0">
                  <c:v>22970403382.220001</c:v>
                </c:pt>
                <c:pt idx="1">
                  <c:v>16395299804.7899</c:v>
                </c:pt>
              </c:numCache>
            </c:numRef>
          </c:val>
          <c:extLst>
            <c:ext xmlns:c16="http://schemas.microsoft.com/office/drawing/2014/chart" uri="{C3380CC4-5D6E-409C-BE32-E72D297353CC}">
              <c16:uniqueId val="{00000001-46D9-449B-BC7E-03152CA47035}"/>
            </c:ext>
          </c:extLst>
        </c:ser>
        <c:ser>
          <c:idx val="2"/>
          <c:order val="2"/>
          <c:tx>
            <c:strRef>
              <c:f>Sheet1!$D$1</c:f>
              <c:strCache>
                <c:ptCount val="1"/>
                <c:pt idx="0">
                  <c:v>3rd Qtr Balance</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Revenue</c:v>
                </c:pt>
                <c:pt idx="1">
                  <c:v>Expenditure</c:v>
                </c:pt>
              </c:strCache>
            </c:strRef>
          </c:cat>
          <c:val>
            <c:numRef>
              <c:f>Sheet1!$D$2:$D$4</c:f>
              <c:numCache>
                <c:formatCode>#,##0</c:formatCode>
                <c:ptCount val="2"/>
                <c:pt idx="0">
                  <c:v>2560369600.5300002</c:v>
                </c:pt>
                <c:pt idx="1">
                  <c:v>9135473177.9601307</c:v>
                </c:pt>
              </c:numCache>
            </c:numRef>
          </c:val>
          <c:extLst xmlns:c15="http://schemas.microsoft.com/office/drawing/2012/chart">
            <c:ext xmlns:c16="http://schemas.microsoft.com/office/drawing/2014/chart" uri="{C3380CC4-5D6E-409C-BE32-E72D297353CC}">
              <c16:uniqueId val="{00000002-46D9-449B-BC7E-03152CA47035}"/>
            </c:ext>
          </c:extLst>
        </c:ser>
        <c:dLbls>
          <c:showLegendKey val="0"/>
          <c:showVal val="1"/>
          <c:showCatName val="0"/>
          <c:showSerName val="0"/>
          <c:showPercent val="0"/>
          <c:showBubbleSize val="0"/>
        </c:dLbls>
        <c:gapWidth val="219"/>
        <c:overlap val="-27"/>
        <c:axId val="-2095488496"/>
        <c:axId val="-2095485152"/>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 PERFORMANCE (E/DX100)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2"/>
                      <c:pt idx="0">
                        <c:v>Revenue</c:v>
                      </c:pt>
                      <c:pt idx="1">
                        <c:v>Expenditure</c:v>
                      </c:pt>
                    </c:strCache>
                  </c:strRef>
                </c:cat>
                <c:val>
                  <c:numRef>
                    <c:extLst>
                      <c:ext uri="{02D57815-91ED-43cb-92C2-25804820EDAC}">
                        <c15:formulaRef>
                          <c15:sqref>Sheet1!$E$2:$E$4</c15:sqref>
                        </c15:formulaRef>
                      </c:ext>
                    </c:extLst>
                    <c:numCache>
                      <c:formatCode>0.00</c:formatCode>
                      <c:ptCount val="2"/>
                      <c:pt idx="0">
                        <c:v>89.971437205368105</c:v>
                      </c:pt>
                      <c:pt idx="1">
                        <c:v>64.217796366241785</c:v>
                      </c:pt>
                    </c:numCache>
                  </c:numRef>
                </c:val>
                <c:extLst>
                  <c:ext xmlns:c16="http://schemas.microsoft.com/office/drawing/2014/chart" uri="{C3380CC4-5D6E-409C-BE32-E72D297353CC}">
                    <c16:uniqueId val="{00000000-C680-4D5E-B702-4165F28CD089}"/>
                  </c:ext>
                </c:extLst>
              </c15:ser>
            </c15:filteredBarSeries>
          </c:ext>
        </c:extLst>
      </c:barChart>
      <c:catAx>
        <c:axId val="-209548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485152"/>
        <c:crosses val="autoZero"/>
        <c:auto val="1"/>
        <c:lblAlgn val="ctr"/>
        <c:lblOffset val="100"/>
        <c:noMultiLvlLbl val="0"/>
      </c:catAx>
      <c:valAx>
        <c:axId val="-209548515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488496"/>
        <c:crosses val="autoZero"/>
        <c:crossBetween val="between"/>
      </c:valAx>
      <c:spPr>
        <a:solidFill>
          <a:schemeClr val="accent4">
            <a:lumMod val="60000"/>
            <a:lumOff val="40000"/>
          </a:schemeClr>
        </a:solidFill>
        <a:ln>
          <a:noFill/>
        </a:ln>
        <a:effectLst/>
      </c:spPr>
    </c:plotArea>
    <c:legend>
      <c:legendPos val="r"/>
      <c:layout>
        <c:manualLayout>
          <c:xMode val="edge"/>
          <c:yMode val="edge"/>
          <c:x val="0.87445954906691004"/>
          <c:y val="6.9421784568308303E-2"/>
          <c:w val="0.12554045093308999"/>
          <c:h val="0.896401137357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60000"/>
        <a:lumOff val="40000"/>
      </a:schemeClr>
    </a:solidFill>
    <a:ln>
      <a:noFill/>
    </a:ln>
    <a:effectLst/>
  </c:spPr>
  <c:txPr>
    <a:bodyPr/>
    <a:lstStyle/>
    <a:p>
      <a:pPr>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Cumulative Quarters Revenue/Exp.</a:t>
            </a:r>
            <a:r>
              <a:rPr lang="en-US" baseline="0" dirty="0" smtClean="0">
                <a:latin typeface="Lucida Calligraphy" panose="03010101010101010101" pitchFamily="66" charset="0"/>
              </a:rPr>
              <a:t> Analysis</a:t>
            </a:r>
            <a:endParaRPr lang="en-US" dirty="0">
              <a:latin typeface="Lucida Calligraphy" panose="03010101010101010101" pitchFamily="66" charset="0"/>
            </a:endParaRPr>
          </a:p>
        </c:rich>
      </c:tx>
      <c:layout>
        <c:manualLayout>
          <c:xMode val="edge"/>
          <c:yMode val="edge"/>
          <c:x val="2.7969385924681699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5709357971506"/>
          <c:y val="0.11767072095164099"/>
          <c:w val="0.71071741119329201"/>
          <c:h val="0.806276513758592"/>
        </c:manualLayout>
      </c:layout>
      <c:barChart>
        <c:barDir val="col"/>
        <c:grouping val="clustered"/>
        <c:varyColors val="0"/>
        <c:ser>
          <c:idx val="0"/>
          <c:order val="0"/>
          <c:tx>
            <c:strRef>
              <c:f>Sheet1!$B$1</c:f>
              <c:strCache>
                <c:ptCount val="1"/>
                <c:pt idx="0">
                  <c:v>REVISED ESTIMATES July-Sept, 2020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Revenue</c:v>
                </c:pt>
                <c:pt idx="1">
                  <c:v>Expenditure</c:v>
                </c:pt>
              </c:strCache>
            </c:strRef>
          </c:cat>
          <c:val>
            <c:numRef>
              <c:f>Sheet1!$B$2:$B$4</c:f>
              <c:numCache>
                <c:formatCode>#,##0</c:formatCode>
                <c:ptCount val="3"/>
                <c:pt idx="0">
                  <c:v>76592318948</c:v>
                </c:pt>
                <c:pt idx="1">
                  <c:v>76592318948</c:v>
                </c:pt>
                <c:pt idx="2" formatCode="_(* #,##0_);_(* \(#,##0\);_(* &quot;-&quot;??_);_(@_)">
                  <c:v>153184637896</c:v>
                </c:pt>
              </c:numCache>
            </c:numRef>
          </c:val>
          <c:extLst>
            <c:ext xmlns:c16="http://schemas.microsoft.com/office/drawing/2014/chart" uri="{C3380CC4-5D6E-409C-BE32-E72D297353CC}">
              <c16:uniqueId val="{00000000-7555-45ED-8E32-849DEBAE7CCF}"/>
            </c:ext>
          </c:extLst>
        </c:ser>
        <c:ser>
          <c:idx val="1"/>
          <c:order val="1"/>
          <c:tx>
            <c:strRef>
              <c:f>Sheet1!$C$1</c:f>
              <c:strCache>
                <c:ptCount val="1"/>
                <c:pt idx="0">
                  <c:v>ACTUAL REVENUE/EXP. AS AT 30/09/20</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Revenue</c:v>
                </c:pt>
                <c:pt idx="1">
                  <c:v>Expenditure</c:v>
                </c:pt>
              </c:strCache>
            </c:strRef>
          </c:cat>
          <c:val>
            <c:numRef>
              <c:f>Sheet1!$C$2:$C$4</c:f>
              <c:numCache>
                <c:formatCode>#,##0</c:formatCode>
                <c:ptCount val="3"/>
                <c:pt idx="0">
                  <c:v>71881649785</c:v>
                </c:pt>
                <c:pt idx="1">
                  <c:v>57304397277</c:v>
                </c:pt>
                <c:pt idx="2" formatCode="_(* #,##0_);_(* \(#,##0\);_(* &quot;-&quot;??_);_(@_)">
                  <c:v>129186047062</c:v>
                </c:pt>
              </c:numCache>
            </c:numRef>
          </c:val>
          <c:extLst>
            <c:ext xmlns:c16="http://schemas.microsoft.com/office/drawing/2014/chart" uri="{C3380CC4-5D6E-409C-BE32-E72D297353CC}">
              <c16:uniqueId val="{00000001-7555-45ED-8E32-849DEBAE7CCF}"/>
            </c:ext>
          </c:extLst>
        </c:ser>
        <c:ser>
          <c:idx val="3"/>
          <c:order val="3"/>
          <c:tx>
            <c:strRef>
              <c:f>Sheet1!$E$1</c:f>
              <c:strCache>
                <c:ptCount val="1"/>
                <c:pt idx="0">
                  <c:v>% PERFORMANCE (E/DX100)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Revenue</c:v>
                </c:pt>
                <c:pt idx="1">
                  <c:v>Expenditure</c:v>
                </c:pt>
              </c:strCache>
            </c:strRef>
          </c:cat>
          <c:val>
            <c:numRef>
              <c:f>Sheet1!$E$2:$E$4</c:f>
              <c:numCache>
                <c:formatCode>0.00</c:formatCode>
                <c:ptCount val="3"/>
                <c:pt idx="0">
                  <c:v>93.849684631956166</c:v>
                </c:pt>
                <c:pt idx="1">
                  <c:v>74.817420420323174</c:v>
                </c:pt>
                <c:pt idx="2">
                  <c:v>84.333552526139641</c:v>
                </c:pt>
              </c:numCache>
            </c:numRef>
          </c:val>
          <c:extLst>
            <c:ext xmlns:c16="http://schemas.microsoft.com/office/drawing/2014/chart" uri="{C3380CC4-5D6E-409C-BE32-E72D297353CC}">
              <c16:uniqueId val="{00000000-1C20-4992-B4F1-740F1E100D80}"/>
            </c:ext>
          </c:extLst>
        </c:ser>
        <c:dLbls>
          <c:showLegendKey val="0"/>
          <c:showVal val="1"/>
          <c:showCatName val="0"/>
          <c:showSerName val="0"/>
          <c:showPercent val="0"/>
          <c:showBubbleSize val="0"/>
        </c:dLbls>
        <c:gapWidth val="219"/>
        <c:overlap val="-27"/>
        <c:axId val="-2095392320"/>
        <c:axId val="-209538897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Cumm. 3 Qtr Balance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2"/>
                      <c:pt idx="0">
                        <c:v>Revenue</c:v>
                      </c:pt>
                      <c:pt idx="1">
                        <c:v>Expenditure</c:v>
                      </c:pt>
                    </c:strCache>
                  </c:strRef>
                </c:cat>
                <c:val>
                  <c:numRef>
                    <c:extLst>
                      <c:ext uri="{02D57815-91ED-43cb-92C2-25804820EDAC}">
                        <c15:formulaRef>
                          <c15:sqref>Sheet1!$D$2:$D$4</c15:sqref>
                        </c15:formulaRef>
                      </c:ext>
                    </c:extLst>
                    <c:numCache>
                      <c:formatCode>#,##0</c:formatCode>
                      <c:ptCount val="3"/>
                      <c:pt idx="0">
                        <c:v>4710669164</c:v>
                      </c:pt>
                      <c:pt idx="1">
                        <c:v>19287921671</c:v>
                      </c:pt>
                    </c:numCache>
                  </c:numRef>
                </c:val>
                <c:extLst>
                  <c:ext xmlns:c16="http://schemas.microsoft.com/office/drawing/2014/chart" uri="{C3380CC4-5D6E-409C-BE32-E72D297353CC}">
                    <c16:uniqueId val="{00000002-7555-45ED-8E32-849DEBAE7CCF}"/>
                  </c:ext>
                </c:extLst>
              </c15:ser>
            </c15:filteredBarSeries>
          </c:ext>
        </c:extLst>
      </c:barChart>
      <c:catAx>
        <c:axId val="-209539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388976"/>
        <c:crosses val="autoZero"/>
        <c:auto val="1"/>
        <c:lblAlgn val="ctr"/>
        <c:lblOffset val="100"/>
        <c:noMultiLvlLbl val="0"/>
      </c:catAx>
      <c:valAx>
        <c:axId val="-209538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392320"/>
        <c:crosses val="autoZero"/>
        <c:crossBetween val="between"/>
      </c:valAx>
      <c:spPr>
        <a:solidFill>
          <a:schemeClr val="accent4">
            <a:lumMod val="60000"/>
            <a:lumOff val="40000"/>
          </a:schemeClr>
        </a:solidFill>
        <a:ln>
          <a:noFill/>
        </a:ln>
        <a:effectLst/>
      </c:spPr>
    </c:plotArea>
    <c:legend>
      <c:legendPos val="r"/>
      <c:layout>
        <c:manualLayout>
          <c:xMode val="edge"/>
          <c:yMode val="edge"/>
          <c:x val="0.87445954906691004"/>
          <c:y val="6.9421784568308303E-2"/>
          <c:w val="0.125540478627923"/>
          <c:h val="0.1720784031639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60000"/>
        <a:lumOff val="40000"/>
      </a:schemeClr>
    </a:solid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064934796536"/>
          <c:y val="1.8351898159423601E-2"/>
          <c:w val="0.748323516647033"/>
          <c:h val="0.79368261670562001"/>
        </c:manualLayout>
      </c:layout>
      <c:barChart>
        <c:barDir val="col"/>
        <c:grouping val="clustered"/>
        <c:varyColors val="0"/>
        <c:ser>
          <c:idx val="1"/>
          <c:order val="1"/>
          <c:tx>
            <c:strRef>
              <c:f>Sheet1!$C$1</c:f>
              <c:strCache>
                <c:ptCount val="1"/>
                <c:pt idx="0">
                  <c:v>REVISED ESTIMATES Jan – Sept, 2020</c:v>
                </c:pt>
              </c:strCache>
            </c:strRef>
          </c:tx>
          <c:spPr>
            <a:solidFill>
              <a:schemeClr val="accent6">
                <a:lumMod val="60000"/>
                <a:lumOff val="40000"/>
              </a:schemeClr>
            </a:solidFill>
            <a:ln w="19050">
              <a:solidFill>
                <a:schemeClr val="l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f>Sheet1!$C$2:$C$11</c:f>
              <c:numCache>
                <c:formatCode>#,##0</c:formatCode>
                <c:ptCount val="10"/>
                <c:pt idx="0">
                  <c:v>18316814086.5</c:v>
                </c:pt>
                <c:pt idx="1">
                  <c:v>12774087909.75</c:v>
                </c:pt>
                <c:pt idx="2">
                  <c:v>21892256815.5</c:v>
                </c:pt>
                <c:pt idx="3">
                  <c:v>8850000000</c:v>
                </c:pt>
                <c:pt idx="4">
                  <c:v>90000000</c:v>
                </c:pt>
                <c:pt idx="5">
                  <c:v>150000000</c:v>
                </c:pt>
                <c:pt idx="6">
                  <c:v>98169899.25</c:v>
                </c:pt>
                <c:pt idx="7">
                  <c:v>450000000</c:v>
                </c:pt>
                <c:pt idx="8">
                  <c:v>450000000</c:v>
                </c:pt>
                <c:pt idx="9">
                  <c:v>90524121.75</c:v>
                </c:pt>
              </c:numCache>
            </c:numRef>
          </c:val>
          <c:extLst>
            <c:ext xmlns:c16="http://schemas.microsoft.com/office/drawing/2014/chart" uri="{C3380CC4-5D6E-409C-BE32-E72D297353CC}">
              <c16:uniqueId val="{00000000-CE41-4E08-8D5C-824EB0E4D47B}"/>
            </c:ext>
          </c:extLst>
        </c:ser>
        <c:ser>
          <c:idx val="2"/>
          <c:order val="2"/>
          <c:tx>
            <c:strRef>
              <c:f>Sheet1!$D$1</c:f>
              <c:strCache>
                <c:ptCount val="1"/>
                <c:pt idx="0">
                  <c:v>ACTUAL REVENUE  AS AT 30/09/20</c:v>
                </c:pt>
              </c:strCache>
            </c:strRef>
          </c:tx>
          <c:spPr>
            <a:solidFill>
              <a:srgbClr val="FFFF00"/>
            </a:solidFill>
            <a:ln w="19050">
              <a:solidFill>
                <a:schemeClr val="l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f>Sheet1!$D$2:$D$11</c:f>
              <c:numCache>
                <c:formatCode>#,##0</c:formatCode>
                <c:ptCount val="10"/>
                <c:pt idx="0" formatCode="General">
                  <c:v>0</c:v>
                </c:pt>
                <c:pt idx="1">
                  <c:v>12119791901</c:v>
                </c:pt>
                <c:pt idx="2">
                  <c:v>33425378553</c:v>
                </c:pt>
                <c:pt idx="3">
                  <c:v>7292024856</c:v>
                </c:pt>
                <c:pt idx="4" formatCode="General">
                  <c:v>0</c:v>
                </c:pt>
                <c:pt idx="5">
                  <c:v>1126181230</c:v>
                </c:pt>
                <c:pt idx="6" formatCode="General">
                  <c:v>0</c:v>
                </c:pt>
                <c:pt idx="7">
                  <c:v>239549769</c:v>
                </c:pt>
                <c:pt idx="8">
                  <c:v>809660874</c:v>
                </c:pt>
                <c:pt idx="9">
                  <c:v>8738747</c:v>
                </c:pt>
              </c:numCache>
            </c:numRef>
          </c:val>
          <c:extLst>
            <c:ext xmlns:c16="http://schemas.microsoft.com/office/drawing/2014/chart" uri="{C3380CC4-5D6E-409C-BE32-E72D297353CC}">
              <c16:uniqueId val="{00000001-CE41-4E08-8D5C-824EB0E4D47B}"/>
            </c:ext>
          </c:extLst>
        </c:ser>
        <c:ser>
          <c:idx val="3"/>
          <c:order val="3"/>
          <c:tx>
            <c:strRef>
              <c:f>Sheet1!$E$1</c:f>
              <c:strCache>
                <c:ptCount val="1"/>
                <c:pt idx="0">
                  <c:v>Cum. 3 Qtr Balance</c:v>
                </c:pt>
              </c:strCache>
            </c:strRef>
          </c:tx>
          <c:spPr>
            <a:solidFill>
              <a:schemeClr val="accent4"/>
            </a:solidFill>
            <a:ln w="19050">
              <a:solidFill>
                <a:schemeClr val="l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f>Sheet1!$E$2:$E$11</c:f>
              <c:numCache>
                <c:formatCode>#,##0_);\(#,##0\)</c:formatCode>
                <c:ptCount val="10"/>
                <c:pt idx="0">
                  <c:v>18316814086.5</c:v>
                </c:pt>
                <c:pt idx="1">
                  <c:v>654296008.75</c:v>
                </c:pt>
                <c:pt idx="2">
                  <c:v>-11533121737.5</c:v>
                </c:pt>
                <c:pt idx="3">
                  <c:v>1557975144</c:v>
                </c:pt>
                <c:pt idx="4">
                  <c:v>90000000</c:v>
                </c:pt>
                <c:pt idx="5">
                  <c:v>-976181230</c:v>
                </c:pt>
                <c:pt idx="6">
                  <c:v>98169899.25</c:v>
                </c:pt>
                <c:pt idx="7">
                  <c:v>210450231</c:v>
                </c:pt>
                <c:pt idx="8">
                  <c:v>-359660874</c:v>
                </c:pt>
                <c:pt idx="9">
                  <c:v>81785374.75</c:v>
                </c:pt>
              </c:numCache>
            </c:numRef>
          </c:val>
          <c:extLst>
            <c:ext xmlns:c16="http://schemas.microsoft.com/office/drawing/2014/chart" uri="{C3380CC4-5D6E-409C-BE32-E72D297353CC}">
              <c16:uniqueId val="{00000008-1E8D-41DE-83E6-9B114B56D2A9}"/>
            </c:ext>
          </c:extLst>
        </c:ser>
        <c:dLbls>
          <c:showLegendKey val="0"/>
          <c:showVal val="0"/>
          <c:showCatName val="0"/>
          <c:showSerName val="0"/>
          <c:showPercent val="0"/>
          <c:showBubbleSize val="0"/>
        </c:dLbls>
        <c:gapWidth val="100"/>
        <c:axId val="-2110845840"/>
        <c:axId val="-211148486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REVISED ESTIMATES 2020</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CE41-4E08-8D5C-824EB0E4D47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CE41-4E08-8D5C-824EB0E4D47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CE41-4E08-8D5C-824EB0E4D47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CE41-4E08-8D5C-824EB0E4D47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OPENING BALANCE</c:v>
                      </c:pt>
                      <c:pt idx="1">
                        <c:v>INTERNAL REVENUE</c:v>
                      </c:pt>
                      <c:pt idx="2">
                        <c:v>STATUTORY ALLOCATION</c:v>
                      </c:pt>
                      <c:pt idx="3">
                        <c:v>SHARE OF VAT</c:v>
                      </c:pt>
                      <c:pt idx="4">
                        <c:v>EXCESS CRUDE</c:v>
                      </c:pt>
                      <c:pt idx="5">
                        <c:v>EXCHANGE DIFFERENCE</c:v>
                      </c:pt>
                      <c:pt idx="6">
                        <c:v>REFUND FROM FEDERAL GOVERNMENT</c:v>
                      </c:pt>
                      <c:pt idx="7">
                        <c:v>NON-OIL REVENUE</c:v>
                      </c:pt>
                      <c:pt idx="8">
                        <c:v>FOREX EQUALISATION</c:v>
                      </c:pt>
                      <c:pt idx="9">
                        <c:v>EXCESS BANK CHARGE</c:v>
                      </c:pt>
                    </c:strCache>
                  </c:strRef>
                </c:cat>
                <c:val>
                  <c:numRef>
                    <c:extLst>
                      <c:ext uri="{02D57815-91ED-43cb-92C2-25804820EDAC}">
                        <c15:formulaRef>
                          <c15:sqref>Sheet1!$B$2:$B$11</c15:sqref>
                        </c15:formulaRef>
                      </c:ext>
                    </c:extLst>
                    <c:numCache>
                      <c:formatCode>#,##0</c:formatCode>
                      <c:ptCount val="10"/>
                      <c:pt idx="0">
                        <c:v>24422418782</c:v>
                      </c:pt>
                      <c:pt idx="1">
                        <c:v>17032117213</c:v>
                      </c:pt>
                      <c:pt idx="2">
                        <c:v>29189675754</c:v>
                      </c:pt>
                      <c:pt idx="3">
                        <c:v>11800000000</c:v>
                      </c:pt>
                      <c:pt idx="4">
                        <c:v>120000000</c:v>
                      </c:pt>
                      <c:pt idx="5">
                        <c:v>200000000</c:v>
                      </c:pt>
                      <c:pt idx="6">
                        <c:v>130893199</c:v>
                      </c:pt>
                      <c:pt idx="7">
                        <c:v>600000000</c:v>
                      </c:pt>
                      <c:pt idx="8">
                        <c:v>600000000</c:v>
                      </c:pt>
                      <c:pt idx="9">
                        <c:v>120698829</c:v>
                      </c:pt>
                    </c:numCache>
                  </c:numRef>
                </c:val>
                <c:extLst>
                  <c:ext xmlns:c16="http://schemas.microsoft.com/office/drawing/2014/chart" uri="{C3380CC4-5D6E-409C-BE32-E72D297353CC}">
                    <c16:uniqueId val="{0000000A-CE41-4E08-8D5C-824EB0E4D47B}"/>
                  </c:ext>
                </c:extLst>
              </c15:ser>
            </c15:filteredBarSeries>
          </c:ext>
        </c:extLst>
      </c:barChart>
      <c:catAx>
        <c:axId val="-2110845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34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484864"/>
        <c:crosses val="autoZero"/>
        <c:auto val="1"/>
        <c:lblAlgn val="ctr"/>
        <c:lblOffset val="100"/>
        <c:noMultiLvlLbl val="0"/>
      </c:catAx>
      <c:valAx>
        <c:axId val="-2111484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0845840"/>
        <c:crosses val="autoZero"/>
        <c:crossBetween val="between"/>
      </c:valAx>
      <c:spPr>
        <a:solidFill>
          <a:schemeClr val="bg2">
            <a:lumMod val="40000"/>
            <a:lumOff val="60000"/>
          </a:schemeClr>
        </a:solidFill>
        <a:ln>
          <a:noFill/>
        </a:ln>
        <a:effectLst/>
      </c:spPr>
    </c:plotArea>
    <c:legend>
      <c:legendPos val="r"/>
      <c:layout>
        <c:manualLayout>
          <c:xMode val="edge"/>
          <c:yMode val="edge"/>
          <c:x val="0.87241666149998898"/>
          <c:y val="5.3558292790779304E-3"/>
          <c:w val="0.12758333850001"/>
          <c:h val="0.75760360072653898"/>
        </c:manualLayout>
      </c:layout>
      <c:overlay val="0"/>
      <c:spPr>
        <a:solidFill>
          <a:schemeClr val="accent1">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3">
        <a:lumMod val="40000"/>
        <a:lumOff val="60000"/>
      </a:schemeClr>
    </a:solid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06172212344"/>
          <c:y val="2.1708092211365201E-2"/>
          <c:w val="0.70750373336953598"/>
          <c:h val="0.881678931509842"/>
        </c:manualLayout>
      </c:layout>
      <c:barChart>
        <c:barDir val="col"/>
        <c:grouping val="clustered"/>
        <c:varyColors val="0"/>
        <c:ser>
          <c:idx val="1"/>
          <c:order val="1"/>
          <c:tx>
            <c:strRef>
              <c:f>Sheet1!$C$1</c:f>
              <c:strCache>
                <c:ptCount val="1"/>
                <c:pt idx="0">
                  <c:v>REVISED ESTIMATES July – Sept, 2020</c:v>
                </c:pt>
              </c:strCache>
            </c:strRef>
          </c:tx>
          <c:spPr>
            <a:solidFill>
              <a:schemeClr val="accent6">
                <a:lumMod val="75000"/>
              </a:schemeClr>
            </a:solidFill>
            <a:ln>
              <a:noFill/>
            </a:ln>
            <a:effectLst/>
          </c:spPr>
          <c:invertIfNegative val="0"/>
          <c:dLbls>
            <c:dLbl>
              <c:idx val="0"/>
              <c:layout>
                <c:manualLayout>
                  <c:x val="-2.8985507246377302E-3"/>
                  <c:y val="0"/>
                </c:manualLayout>
              </c:layout>
              <c:dLblPos val="outEnd"/>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DA-42FD-B80F-8394A17FFA3C}"/>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Personnel Cost including Statutory Office holders </c:v>
                </c:pt>
                <c:pt idx="1">
                  <c:v>Overhead Costs</c:v>
                </c:pt>
              </c:strCache>
            </c:strRef>
          </c:cat>
          <c:val>
            <c:numRef>
              <c:f>Sheet1!$C$2:$C$4</c:f>
              <c:numCache>
                <c:formatCode>#,##0</c:formatCode>
                <c:ptCount val="2"/>
                <c:pt idx="0">
                  <c:v>9549398119.75</c:v>
                </c:pt>
                <c:pt idx="1">
                  <c:v>6831936757.5</c:v>
                </c:pt>
              </c:numCache>
            </c:numRef>
          </c:val>
          <c:extLst>
            <c:ext xmlns:c16="http://schemas.microsoft.com/office/drawing/2014/chart" uri="{C3380CC4-5D6E-409C-BE32-E72D297353CC}">
              <c16:uniqueId val="{00000001-982E-4903-BAC6-3037F732B514}"/>
            </c:ext>
          </c:extLst>
        </c:ser>
        <c:ser>
          <c:idx val="2"/>
          <c:order val="2"/>
          <c:tx>
            <c:strRef>
              <c:f>Sheet1!$D$1</c:f>
              <c:strCache>
                <c:ptCount val="1"/>
                <c:pt idx="0">
                  <c:v>ACTUAL EXPENDITURE  AS AT 30/09/2020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Personnel Cost including Statutory Office holders </c:v>
                </c:pt>
                <c:pt idx="1">
                  <c:v>Overhead Costs</c:v>
                </c:pt>
              </c:strCache>
            </c:strRef>
          </c:cat>
          <c:val>
            <c:numRef>
              <c:f>Sheet1!$D$2:$D$4</c:f>
              <c:numCache>
                <c:formatCode>#,##0</c:formatCode>
                <c:ptCount val="2"/>
                <c:pt idx="0">
                  <c:v>8246020345</c:v>
                </c:pt>
                <c:pt idx="1">
                  <c:v>4172817721</c:v>
                </c:pt>
              </c:numCache>
            </c:numRef>
          </c:val>
          <c:extLst>
            <c:ext xmlns:c16="http://schemas.microsoft.com/office/drawing/2014/chart" uri="{C3380CC4-5D6E-409C-BE32-E72D297353CC}">
              <c16:uniqueId val="{00000002-982E-4903-BAC6-3037F732B514}"/>
            </c:ext>
          </c:extLst>
        </c:ser>
        <c:ser>
          <c:idx val="3"/>
          <c:order val="3"/>
          <c:tx>
            <c:strRef>
              <c:f>Sheet1!$E$1</c:f>
              <c:strCache>
                <c:ptCount val="1"/>
                <c:pt idx="0">
                  <c:v>3rd Qtr. Balances</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Personnel Cost including Statutory Office holders </c:v>
                </c:pt>
                <c:pt idx="1">
                  <c:v>Overhead Costs</c:v>
                </c:pt>
              </c:strCache>
            </c:strRef>
          </c:cat>
          <c:val>
            <c:numRef>
              <c:f>Sheet1!$E$2:$E$4</c:f>
              <c:numCache>
                <c:formatCode>#,##0</c:formatCode>
                <c:ptCount val="2"/>
                <c:pt idx="0">
                  <c:v>1303377774.75</c:v>
                </c:pt>
                <c:pt idx="1">
                  <c:v>2659119036.5</c:v>
                </c:pt>
              </c:numCache>
            </c:numRef>
          </c:val>
          <c:extLst>
            <c:ext xmlns:c16="http://schemas.microsoft.com/office/drawing/2014/chart" uri="{C3380CC4-5D6E-409C-BE32-E72D297353CC}">
              <c16:uniqueId val="{00000002-C435-4FC9-A6E5-F91D6D997CD7}"/>
            </c:ext>
          </c:extLst>
        </c:ser>
        <c:dLbls>
          <c:dLblPos val="outEnd"/>
          <c:showLegendKey val="0"/>
          <c:showVal val="1"/>
          <c:showCatName val="0"/>
          <c:showSerName val="0"/>
          <c:showPercent val="0"/>
          <c:showBubbleSize val="0"/>
        </c:dLbls>
        <c:gapWidth val="219"/>
        <c:overlap val="-27"/>
        <c:axId val="2112129488"/>
        <c:axId val="-211104832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REVISED ESTIMATES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2"/>
                      <c:pt idx="0">
                        <c:v>Personnel Cost including Statutory Office holders </c:v>
                      </c:pt>
                      <c:pt idx="1">
                        <c:v>Overhead Costs</c:v>
                      </c:pt>
                    </c:strCache>
                  </c:strRef>
                </c:cat>
                <c:val>
                  <c:numRef>
                    <c:extLst>
                      <c:ext uri="{02D57815-91ED-43cb-92C2-25804820EDAC}">
                        <c15:formulaRef>
                          <c15:sqref>Sheet1!$B$2:$B$4</c15:sqref>
                        </c15:formulaRef>
                      </c:ext>
                    </c:extLst>
                    <c:numCache>
                      <c:formatCode>#,##0</c:formatCode>
                      <c:ptCount val="2"/>
                      <c:pt idx="0">
                        <c:v>38197592479</c:v>
                      </c:pt>
                      <c:pt idx="1">
                        <c:v>27327747030</c:v>
                      </c:pt>
                    </c:numCache>
                  </c:numRef>
                </c:val>
                <c:extLst>
                  <c:ext xmlns:c16="http://schemas.microsoft.com/office/drawing/2014/chart" uri="{C3380CC4-5D6E-409C-BE32-E72D297353CC}">
                    <c16:uniqueId val="{00000000-982E-4903-BAC6-3037F732B514}"/>
                  </c:ext>
                </c:extLst>
              </c15:ser>
            </c15:filteredBarSeries>
          </c:ext>
        </c:extLst>
      </c:barChart>
      <c:catAx>
        <c:axId val="211212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048320"/>
        <c:crosses val="autoZero"/>
        <c:auto val="1"/>
        <c:lblAlgn val="ctr"/>
        <c:lblOffset val="100"/>
        <c:noMultiLvlLbl val="0"/>
      </c:catAx>
      <c:valAx>
        <c:axId val="-2111048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129488"/>
        <c:crosses val="autoZero"/>
        <c:crossBetween val="between"/>
      </c:valAx>
      <c:spPr>
        <a:solidFill>
          <a:schemeClr val="accent6">
            <a:lumMod val="40000"/>
            <a:lumOff val="60000"/>
          </a:schemeClr>
        </a:solidFill>
        <a:ln>
          <a:noFill/>
        </a:ln>
        <a:effectLst>
          <a:softEdge rad="101600"/>
        </a:effectLst>
      </c:spPr>
    </c:plotArea>
    <c:legend>
      <c:legendPos val="r"/>
      <c:layout>
        <c:manualLayout>
          <c:xMode val="edge"/>
          <c:yMode val="edge"/>
          <c:x val="0.85203830663408497"/>
          <c:y val="2.58276858432295E-2"/>
          <c:w val="0.147961693365915"/>
          <c:h val="0.97417233614487297"/>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06172212344"/>
          <c:y val="2.1708092211365201E-2"/>
          <c:w val="0.75779104224875105"/>
          <c:h val="0.90708408436897203"/>
        </c:manualLayout>
      </c:layout>
      <c:barChart>
        <c:barDir val="col"/>
        <c:grouping val="clustered"/>
        <c:varyColors val="0"/>
        <c:ser>
          <c:idx val="2"/>
          <c:order val="2"/>
          <c:tx>
            <c:strRef>
              <c:f>Sheet1!$C$1</c:f>
              <c:strCache>
                <c:ptCount val="1"/>
                <c:pt idx="0">
                  <c:v>REVISED ESTIMATES JAN.–SEPT, 2020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Personnel Cost including Statutory Office holders </c:v>
                </c:pt>
                <c:pt idx="1">
                  <c:v>Overhead Costs</c:v>
                </c:pt>
              </c:strCache>
            </c:strRef>
          </c:cat>
          <c:val>
            <c:numRef>
              <c:f>Sheet1!$C$2:$C$4</c:f>
              <c:numCache>
                <c:formatCode>#,##0</c:formatCode>
                <c:ptCount val="2"/>
                <c:pt idx="0">
                  <c:v>28648194359.25</c:v>
                </c:pt>
                <c:pt idx="1">
                  <c:v>20495810272.5</c:v>
                </c:pt>
              </c:numCache>
            </c:numRef>
          </c:val>
          <c:extLst>
            <c:ext xmlns:c16="http://schemas.microsoft.com/office/drawing/2014/chart" uri="{C3380CC4-5D6E-409C-BE32-E72D297353CC}">
              <c16:uniqueId val="{00000002-982E-4903-BAC6-3037F732B514}"/>
            </c:ext>
          </c:extLst>
        </c:ser>
        <c:ser>
          <c:idx val="3"/>
          <c:order val="3"/>
          <c:tx>
            <c:strRef>
              <c:f>Sheet1!$D$1</c:f>
              <c:strCache>
                <c:ptCount val="1"/>
                <c:pt idx="0">
                  <c:v>ACTUAL EXPENDITURE  FROM JAN.–SEPT. 2020</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Personnel Cost including Statutory Office holders </c:v>
                </c:pt>
                <c:pt idx="1">
                  <c:v>Overhead Costs</c:v>
                </c:pt>
              </c:strCache>
            </c:strRef>
          </c:cat>
          <c:val>
            <c:numRef>
              <c:f>Sheet1!$D$2:$D$4</c:f>
              <c:numCache>
                <c:formatCode>#,##0</c:formatCode>
                <c:ptCount val="2"/>
                <c:pt idx="0">
                  <c:v>24632646150</c:v>
                </c:pt>
                <c:pt idx="1">
                  <c:v>18843668225</c:v>
                </c:pt>
              </c:numCache>
            </c:numRef>
          </c:val>
          <c:extLst>
            <c:ext xmlns:c16="http://schemas.microsoft.com/office/drawing/2014/chart" uri="{C3380CC4-5D6E-409C-BE32-E72D297353CC}">
              <c16:uniqueId val="{00000000-3C1F-4B4F-9033-BAAF44311000}"/>
            </c:ext>
          </c:extLst>
        </c:ser>
        <c:ser>
          <c:idx val="4"/>
          <c:order val="4"/>
          <c:tx>
            <c:strRef>
              <c:f>Sheet1!$E$1</c:f>
              <c:strCache>
                <c:ptCount val="1"/>
                <c:pt idx="0">
                  <c:v>Cum 3 Qtr Balance</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Personnel Cost including Statutory Office holders </c:v>
                </c:pt>
                <c:pt idx="1">
                  <c:v>Overhead Costs</c:v>
                </c:pt>
              </c:strCache>
            </c:strRef>
          </c:cat>
          <c:val>
            <c:numRef>
              <c:f>Sheet1!$E$2:$E$4</c:f>
              <c:numCache>
                <c:formatCode>#,##0</c:formatCode>
                <c:ptCount val="2"/>
                <c:pt idx="0">
                  <c:v>4015548209.25</c:v>
                </c:pt>
                <c:pt idx="1">
                  <c:v>1652142047.5</c:v>
                </c:pt>
              </c:numCache>
            </c:numRef>
          </c:val>
          <c:extLst>
            <c:ext xmlns:c16="http://schemas.microsoft.com/office/drawing/2014/chart" uri="{C3380CC4-5D6E-409C-BE32-E72D297353CC}">
              <c16:uniqueId val="{00000001-3C1F-4B4F-9033-BAAF44311000}"/>
            </c:ext>
          </c:extLst>
        </c:ser>
        <c:dLbls>
          <c:dLblPos val="outEnd"/>
          <c:showLegendKey val="0"/>
          <c:showVal val="1"/>
          <c:showCatName val="0"/>
          <c:showSerName val="0"/>
          <c:showPercent val="0"/>
          <c:showBubbleSize val="0"/>
        </c:dLbls>
        <c:gapWidth val="219"/>
        <c:overlap val="-27"/>
        <c:axId val="2112094656"/>
        <c:axId val="-2109918048"/>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DETAILS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Personnel Cost including Statutory Office holders </c:v>
                      </c:pt>
                      <c:pt idx="1">
                        <c:v>Overhead Costs</c:v>
                      </c:pt>
                    </c:strCache>
                  </c:strRef>
                </c:cat>
                <c:val>
                  <c:numRef>
                    <c:extLst>
                      <c:ext uri="{02D57815-91ED-43cb-92C2-25804820EDAC}">
                        <c15:formulaRef>
                          <c15:sqref>Sheet1!$A$2:$A$4</c15:sqref>
                        </c15:formulaRef>
                      </c:ext>
                    </c:extLst>
                    <c:numCache>
                      <c:formatCode>General</c:formatCode>
                      <c:ptCount val="2"/>
                      <c:pt idx="0">
                        <c:v>0</c:v>
                      </c:pt>
                      <c:pt idx="1">
                        <c:v>0</c:v>
                      </c:pt>
                    </c:numCache>
                  </c:numRef>
                </c:val>
                <c:extLst>
                  <c:ext xmlns:c16="http://schemas.microsoft.com/office/drawing/2014/chart" uri="{C3380CC4-5D6E-409C-BE32-E72D297353CC}">
                    <c16:uniqueId val="{00000000-982E-4903-BAC6-3037F732B51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Sheet1!$B$1</c15:sqref>
                        </c15:formulaRef>
                      </c:ext>
                    </c:extLst>
                    <c:strCache>
                      <c:ptCount val="1"/>
                      <c:pt idx="0">
                        <c:v>REVISED ESTIMATES 2020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Dev"/>
                  <c:noEndCap val="0"/>
                  <c:val val="1"/>
                  <c:spPr>
                    <a:noFill/>
                    <a:ln w="9525" cap="flat" cmpd="sng" algn="ctr">
                      <a:solidFill>
                        <a:schemeClr val="tx1">
                          <a:lumMod val="65000"/>
                          <a:lumOff val="35000"/>
                        </a:schemeClr>
                      </a:solidFill>
                      <a:round/>
                    </a:ln>
                    <a:effectLst/>
                  </c:spPr>
                </c:errBars>
                <c:cat>
                  <c:strRef>
                    <c:extLst xmlns:c15="http://schemas.microsoft.com/office/drawing/2012/chart">
                      <c:ext xmlns:c15="http://schemas.microsoft.com/office/drawing/2012/chart" uri="{02D57815-91ED-43cb-92C2-25804820EDAC}">
                        <c15:formulaRef>
                          <c15:sqref>Sheet1!$A$2:$A$3</c15:sqref>
                        </c15:formulaRef>
                      </c:ext>
                    </c:extLst>
                    <c:strCache>
                      <c:ptCount val="2"/>
                      <c:pt idx="0">
                        <c:v>Personnel Cost including Statutory Office holders </c:v>
                      </c:pt>
                      <c:pt idx="1">
                        <c:v>Overhead Costs</c:v>
                      </c:pt>
                    </c:strCache>
                  </c:strRef>
                </c:cat>
                <c:val>
                  <c:numRef>
                    <c:extLst xmlns:c15="http://schemas.microsoft.com/office/drawing/2012/chart">
                      <c:ext xmlns:c15="http://schemas.microsoft.com/office/drawing/2012/chart" uri="{02D57815-91ED-43cb-92C2-25804820EDAC}">
                        <c15:formulaRef>
                          <c15:sqref>Sheet1!$B$2:$B$4</c15:sqref>
                        </c15:formulaRef>
                      </c:ext>
                    </c:extLst>
                    <c:numCache>
                      <c:formatCode>#,##0</c:formatCode>
                      <c:ptCount val="2"/>
                      <c:pt idx="0">
                        <c:v>38197592479</c:v>
                      </c:pt>
                      <c:pt idx="1">
                        <c:v>27327747030</c:v>
                      </c:pt>
                    </c:numCache>
                  </c:numRef>
                </c:val>
                <c:extLst xmlns:c15="http://schemas.microsoft.com/office/drawing/2012/chart">
                  <c:ext xmlns:c16="http://schemas.microsoft.com/office/drawing/2014/chart" uri="{C3380CC4-5D6E-409C-BE32-E72D297353CC}">
                    <c16:uniqueId val="{00000001-982E-4903-BAC6-3037F732B514}"/>
                  </c:ext>
                </c:extLst>
              </c15:ser>
            </c15:filteredBarSeries>
          </c:ext>
        </c:extLst>
      </c:barChart>
      <c:catAx>
        <c:axId val="211209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918048"/>
        <c:crosses val="autoZero"/>
        <c:auto val="1"/>
        <c:lblAlgn val="ctr"/>
        <c:lblOffset val="100"/>
        <c:noMultiLvlLbl val="0"/>
      </c:catAx>
      <c:valAx>
        <c:axId val="-2109918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094656"/>
        <c:crosses val="autoZero"/>
        <c:crossBetween val="between"/>
      </c:valAx>
      <c:spPr>
        <a:solidFill>
          <a:schemeClr val="accent6">
            <a:lumMod val="40000"/>
            <a:lumOff val="60000"/>
          </a:schemeClr>
        </a:solidFill>
        <a:ln>
          <a:noFill/>
        </a:ln>
        <a:effectLst>
          <a:softEdge rad="101600"/>
        </a:effectLst>
      </c:spPr>
    </c:plotArea>
    <c:legend>
      <c:legendPos val="r"/>
      <c:layout>
        <c:manualLayout>
          <c:xMode val="edge"/>
          <c:yMode val="edge"/>
          <c:x val="0.85203830663408497"/>
          <c:y val="2.58276858432295E-2"/>
          <c:w val="0.147961693365915"/>
          <c:h val="0.97417233614487297"/>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Third Quarter</a:t>
            </a:r>
            <a:r>
              <a:rPr lang="en-US" baseline="0" dirty="0" smtClean="0">
                <a:latin typeface="Lucida Calligraphy" panose="03010101010101010101" pitchFamily="66" charset="0"/>
              </a:rPr>
              <a:t> </a:t>
            </a:r>
            <a:r>
              <a:rPr lang="en-US" dirty="0" smtClean="0">
                <a:latin typeface="Lucida Calligraphy" panose="03010101010101010101" pitchFamily="66" charset="0"/>
              </a:rPr>
              <a:t>Capital Receipt Analysis</a:t>
            </a:r>
            <a:endParaRPr lang="en-US" dirty="0">
              <a:latin typeface="Lucida Calligraphy" panose="03010101010101010101" pitchFamily="66"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46729254996999"/>
          <c:y val="5.91907261592301E-2"/>
          <c:w val="0.68905894575677995"/>
          <c:h val="0.73903668291463498"/>
        </c:manualLayout>
      </c:layout>
      <c:barChart>
        <c:barDir val="col"/>
        <c:grouping val="clustered"/>
        <c:varyColors val="0"/>
        <c:ser>
          <c:idx val="0"/>
          <c:order val="0"/>
          <c:tx>
            <c:strRef>
              <c:f>Sheet1!$A$2</c:f>
              <c:strCache>
                <c:ptCount val="1"/>
                <c:pt idx="0">
                  <c:v>Capital Receipt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REVISED ESTIMATES 2020</c:v>
                </c:pt>
                <c:pt idx="1">
                  <c:v>REVISED ESTIMATES July – Sept. 2020</c:v>
                </c:pt>
                <c:pt idx="2">
                  <c:v>ACTUAL REVENUE   30/09/20</c:v>
                </c:pt>
              </c:strCache>
            </c:strRef>
          </c:cat>
          <c:val>
            <c:numRef>
              <c:f>Sheet1!$B$2:$D$2</c:f>
              <c:numCache>
                <c:formatCode>#,##0</c:formatCode>
                <c:ptCount val="3"/>
                <c:pt idx="0">
                  <c:v>17907288154</c:v>
                </c:pt>
                <c:pt idx="1">
                  <c:v>4476822039</c:v>
                </c:pt>
                <c:pt idx="2">
                  <c:v>3387681264</c:v>
                </c:pt>
              </c:numCache>
            </c:numRef>
          </c:val>
          <c:extLst>
            <c:ext xmlns:c16="http://schemas.microsoft.com/office/drawing/2014/chart" uri="{C3380CC4-5D6E-409C-BE32-E72D297353CC}">
              <c16:uniqueId val="{00000000-4C7D-4E17-ABA3-D23F46FB5380}"/>
            </c:ext>
          </c:extLst>
        </c:ser>
        <c:dLbls>
          <c:dLblPos val="outEnd"/>
          <c:showLegendKey val="0"/>
          <c:showVal val="1"/>
          <c:showCatName val="0"/>
          <c:showSerName val="0"/>
          <c:showPercent val="0"/>
          <c:showBubbleSize val="0"/>
        </c:dLbls>
        <c:gapWidth val="219"/>
        <c:overlap val="-27"/>
        <c:axId val="-2096442352"/>
        <c:axId val="-2096438512"/>
      </c:barChart>
      <c:catAx>
        <c:axId val="-209644235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6438512"/>
        <c:crosses val="autoZero"/>
        <c:auto val="1"/>
        <c:lblAlgn val="ctr"/>
        <c:lblOffset val="100"/>
        <c:noMultiLvlLbl val="0"/>
      </c:catAx>
      <c:valAx>
        <c:axId val="-20964385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6442352"/>
        <c:crosses val="autoZero"/>
        <c:crossBetween val="between"/>
      </c:valAx>
      <c:spPr>
        <a:solidFill>
          <a:schemeClr val="accent1">
            <a:lumMod val="60000"/>
            <a:lumOff val="40000"/>
          </a:schemeClr>
        </a:solidFill>
        <a:ln>
          <a:noFill/>
        </a:ln>
        <a:effectLst/>
      </c:spPr>
    </c:plotArea>
    <c:legend>
      <c:legendPos val="r"/>
      <c:layout>
        <c:manualLayout>
          <c:xMode val="edge"/>
          <c:yMode val="edge"/>
          <c:x val="0.88289599737532798"/>
          <c:y val="0.28608173978252699"/>
          <c:w val="0.115501421697288"/>
          <c:h val="0.261715566804148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20000"/>
        <a:lumOff val="80000"/>
      </a:schemeClr>
    </a:solid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Cumulative Quarters Capital Receipt Analysis</a:t>
            </a:r>
            <a:endParaRPr lang="en-US" dirty="0">
              <a:latin typeface="Lucida Calligraphy" panose="03010101010101010101" pitchFamily="66"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022856517935"/>
          <c:y val="5.91907261592301E-2"/>
          <c:w val="0.76405894575678002"/>
          <c:h val="0.89379858767654097"/>
        </c:manualLayout>
      </c:layout>
      <c:barChart>
        <c:barDir val="col"/>
        <c:grouping val="clustered"/>
        <c:varyColors val="0"/>
        <c:ser>
          <c:idx val="0"/>
          <c:order val="0"/>
          <c:tx>
            <c:strRef>
              <c:f>Sheet1!$A$2</c:f>
              <c:strCache>
                <c:ptCount val="1"/>
                <c:pt idx="0">
                  <c:v>Capital Receipt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REVISED ESTIMATES 2020</c:v>
                </c:pt>
                <c:pt idx="1">
                  <c:v>REVISED ESTIMATES Jan – Sept. 2020</c:v>
                </c:pt>
                <c:pt idx="2">
                  <c:v>ACTUAL REVENUE   30/09/20</c:v>
                </c:pt>
                <c:pt idx="3">
                  <c:v>Cum. 3 Qtr Balance</c:v>
                </c:pt>
              </c:strCache>
            </c:strRef>
          </c:cat>
          <c:val>
            <c:numRef>
              <c:f>Sheet1!$B$2:$E$2</c:f>
              <c:numCache>
                <c:formatCode>#,##0</c:formatCode>
                <c:ptCount val="4"/>
                <c:pt idx="0">
                  <c:v>17907288154</c:v>
                </c:pt>
                <c:pt idx="1">
                  <c:v>13430466116</c:v>
                </c:pt>
                <c:pt idx="2">
                  <c:v>16860323854</c:v>
                </c:pt>
                <c:pt idx="3" formatCode="#,##0_);\(#,##0\)">
                  <c:v>-3429857738</c:v>
                </c:pt>
              </c:numCache>
            </c:numRef>
          </c:val>
          <c:extLst>
            <c:ext xmlns:c16="http://schemas.microsoft.com/office/drawing/2014/chart" uri="{C3380CC4-5D6E-409C-BE32-E72D297353CC}">
              <c16:uniqueId val="{00000000-4C7D-4E17-ABA3-D23F46FB5380}"/>
            </c:ext>
          </c:extLst>
        </c:ser>
        <c:dLbls>
          <c:dLblPos val="outEnd"/>
          <c:showLegendKey val="0"/>
          <c:showVal val="1"/>
          <c:showCatName val="0"/>
          <c:showSerName val="0"/>
          <c:showPercent val="0"/>
          <c:showBubbleSize val="0"/>
        </c:dLbls>
        <c:gapWidth val="219"/>
        <c:overlap val="-27"/>
        <c:axId val="-2110777440"/>
        <c:axId val="-2110781328"/>
      </c:barChart>
      <c:catAx>
        <c:axId val="-21107774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0781328"/>
        <c:crosses val="autoZero"/>
        <c:auto val="1"/>
        <c:lblAlgn val="ctr"/>
        <c:lblOffset val="100"/>
        <c:noMultiLvlLbl val="0"/>
      </c:catAx>
      <c:valAx>
        <c:axId val="-21107813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0777440"/>
        <c:crosses val="autoZero"/>
        <c:crossBetween val="between"/>
      </c:valAx>
      <c:spPr>
        <a:solidFill>
          <a:schemeClr val="accent1">
            <a:lumMod val="60000"/>
            <a:lumOff val="40000"/>
          </a:schemeClr>
        </a:solidFill>
        <a:ln>
          <a:noFill/>
        </a:ln>
        <a:effectLst/>
      </c:spPr>
    </c:plotArea>
    <c:legend>
      <c:legendPos val="r"/>
      <c:layout>
        <c:manualLayout>
          <c:xMode val="edge"/>
          <c:yMode val="edge"/>
          <c:x val="0.89956266404199503"/>
          <c:y val="0.28608173978252699"/>
          <c:w val="9.8834755030621196E-2"/>
          <c:h val="0.261715566804148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20000"/>
        <a:lumOff val="80000"/>
      </a:schemeClr>
    </a:solid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3</a:t>
            </a:r>
            <a:r>
              <a:rPr lang="en-US" baseline="30000" dirty="0" smtClean="0">
                <a:latin typeface="Lucida Calligraphy" panose="03010101010101010101" pitchFamily="66" charset="0"/>
              </a:rPr>
              <a:t>rd</a:t>
            </a:r>
            <a:r>
              <a:rPr lang="en-US" baseline="0" dirty="0" smtClean="0">
                <a:latin typeface="Lucida Calligraphy" panose="03010101010101010101" pitchFamily="66" charset="0"/>
              </a:rPr>
              <a:t> Quarter </a:t>
            </a:r>
            <a:r>
              <a:rPr lang="en-US" dirty="0" smtClean="0">
                <a:latin typeface="Lucida Calligraphy" panose="03010101010101010101" pitchFamily="66" charset="0"/>
              </a:rPr>
              <a:t>Capital </a:t>
            </a:r>
            <a:r>
              <a:rPr lang="en-US" dirty="0">
                <a:latin typeface="Lucida Calligraphy" panose="03010101010101010101" pitchFamily="66" charset="0"/>
              </a:rPr>
              <a:t>Expenditure Analysis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953378709017"/>
          <c:y val="8.6314412580822494E-2"/>
          <c:w val="0.71981108452979503"/>
          <c:h val="0.71626194602584703"/>
        </c:manualLayout>
      </c:layout>
      <c:barChart>
        <c:barDir val="col"/>
        <c:grouping val="clustered"/>
        <c:varyColors val="0"/>
        <c:ser>
          <c:idx val="0"/>
          <c:order val="0"/>
          <c:tx>
            <c:strRef>
              <c:f>Sheet1!$A$2</c:f>
              <c:strCache>
                <c:ptCount val="1"/>
                <c:pt idx="0">
                  <c:v>Capital exp.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REVISED ESTIMATES 2020</c:v>
                </c:pt>
                <c:pt idx="1">
                  <c:v>REVISED ESTIMATES July – Sept, 2019</c:v>
                </c:pt>
                <c:pt idx="2">
                  <c:v>ACTUAL EXPENDITURE AS @ 30/09/2019</c:v>
                </c:pt>
                <c:pt idx="3">
                  <c:v>3rd Qtr Balance</c:v>
                </c:pt>
              </c:strCache>
            </c:strRef>
          </c:cat>
          <c:val>
            <c:numRef>
              <c:f>Sheet1!$B$2:$E$2</c:f>
              <c:numCache>
                <c:formatCode>#,##0</c:formatCode>
                <c:ptCount val="4"/>
                <c:pt idx="0">
                  <c:v>36597752422</c:v>
                </c:pt>
                <c:pt idx="1">
                  <c:v>9149438106</c:v>
                </c:pt>
                <c:pt idx="2">
                  <c:v>3976461739</c:v>
                </c:pt>
                <c:pt idx="3">
                  <c:v>5172976367</c:v>
                </c:pt>
              </c:numCache>
            </c:numRef>
          </c:val>
          <c:extLst>
            <c:ext xmlns:c16="http://schemas.microsoft.com/office/drawing/2014/chart" uri="{C3380CC4-5D6E-409C-BE32-E72D297353CC}">
              <c16:uniqueId val="{00000000-3A17-4CD3-B05D-9DD989BD1603}"/>
            </c:ext>
          </c:extLst>
        </c:ser>
        <c:dLbls>
          <c:dLblPos val="inEnd"/>
          <c:showLegendKey val="0"/>
          <c:showVal val="1"/>
          <c:showCatName val="0"/>
          <c:showSerName val="0"/>
          <c:showPercent val="0"/>
          <c:showBubbleSize val="0"/>
        </c:dLbls>
        <c:gapWidth val="219"/>
        <c:overlap val="-27"/>
        <c:axId val="-2110642160"/>
        <c:axId val="-2119953152"/>
      </c:barChart>
      <c:catAx>
        <c:axId val="-211064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9953152"/>
        <c:crosses val="autoZero"/>
        <c:auto val="1"/>
        <c:lblAlgn val="ctr"/>
        <c:lblOffset val="100"/>
        <c:noMultiLvlLbl val="0"/>
      </c:catAx>
      <c:valAx>
        <c:axId val="-2119953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0642160"/>
        <c:crosses val="autoZero"/>
        <c:crossBetween val="between"/>
      </c:valAx>
      <c:spPr>
        <a:solidFill>
          <a:schemeClr val="accent3">
            <a:lumMod val="60000"/>
            <a:lumOff val="40000"/>
          </a:schemeClr>
        </a:solidFill>
        <a:ln>
          <a:noFill/>
        </a:ln>
        <a:effectLst/>
      </c:spPr>
    </c:plotArea>
    <c:legend>
      <c:legendPos val="r"/>
      <c:layout>
        <c:manualLayout>
          <c:xMode val="edge"/>
          <c:yMode val="edge"/>
          <c:x val="0.87415692657444299"/>
          <c:y val="0.185700636521342"/>
          <c:w val="0.116914500950799"/>
          <c:h val="0.597817198148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40000"/>
        <a:lumOff val="60000"/>
      </a:schemeClr>
    </a:solid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Cumulative Quarters Capital </a:t>
            </a:r>
            <a:r>
              <a:rPr lang="en-US" dirty="0">
                <a:latin typeface="Lucida Calligraphy" panose="03010101010101010101" pitchFamily="66" charset="0"/>
              </a:rPr>
              <a:t>Expenditure Analysis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953378709017"/>
          <c:y val="8.6314412580822494E-2"/>
          <c:w val="0.74382234530005797"/>
          <c:h val="0.68572052111206105"/>
        </c:manualLayout>
      </c:layout>
      <c:barChart>
        <c:barDir val="col"/>
        <c:grouping val="clustered"/>
        <c:varyColors val="0"/>
        <c:ser>
          <c:idx val="0"/>
          <c:order val="0"/>
          <c:tx>
            <c:strRef>
              <c:f>Sheet1!$A$2</c:f>
              <c:strCache>
                <c:ptCount val="1"/>
                <c:pt idx="0">
                  <c:v>Capital exp.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REVISED ESTIMATES 2020</c:v>
                </c:pt>
                <c:pt idx="1">
                  <c:v>REVISED ESTIMATES July – Sept, 2020</c:v>
                </c:pt>
                <c:pt idx="2">
                  <c:v>ACTUAL EXPENDITURE AS @ 30/09/2020</c:v>
                </c:pt>
                <c:pt idx="3">
                  <c:v>Cumm 3 Qtr Balance</c:v>
                </c:pt>
              </c:strCache>
            </c:strRef>
          </c:cat>
          <c:val>
            <c:numRef>
              <c:f>Sheet1!$B$2:$E$2</c:f>
              <c:numCache>
                <c:formatCode>#,##0</c:formatCode>
                <c:ptCount val="4"/>
                <c:pt idx="0">
                  <c:v>36597752422</c:v>
                </c:pt>
                <c:pt idx="1">
                  <c:v>27448314317</c:v>
                </c:pt>
                <c:pt idx="2">
                  <c:v>13828082902</c:v>
                </c:pt>
                <c:pt idx="3">
                  <c:v>13620231414</c:v>
                </c:pt>
              </c:numCache>
            </c:numRef>
          </c:val>
          <c:extLst>
            <c:ext xmlns:c16="http://schemas.microsoft.com/office/drawing/2014/chart" uri="{C3380CC4-5D6E-409C-BE32-E72D297353CC}">
              <c16:uniqueId val="{00000000-3A17-4CD3-B05D-9DD989BD1603}"/>
            </c:ext>
          </c:extLst>
        </c:ser>
        <c:dLbls>
          <c:dLblPos val="inEnd"/>
          <c:showLegendKey val="0"/>
          <c:showVal val="1"/>
          <c:showCatName val="0"/>
          <c:showSerName val="0"/>
          <c:showPercent val="0"/>
          <c:showBubbleSize val="0"/>
        </c:dLbls>
        <c:gapWidth val="219"/>
        <c:overlap val="-27"/>
        <c:axId val="-2110598352"/>
        <c:axId val="-2111719312"/>
      </c:barChart>
      <c:catAx>
        <c:axId val="-211059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78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719312"/>
        <c:crosses val="autoZero"/>
        <c:auto val="1"/>
        <c:lblAlgn val="ctr"/>
        <c:lblOffset val="100"/>
        <c:noMultiLvlLbl val="0"/>
      </c:catAx>
      <c:valAx>
        <c:axId val="-211171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0598352"/>
        <c:crosses val="autoZero"/>
        <c:crossBetween val="between"/>
      </c:valAx>
      <c:spPr>
        <a:solidFill>
          <a:schemeClr val="accent3">
            <a:lumMod val="60000"/>
            <a:lumOff val="40000"/>
          </a:schemeClr>
        </a:solidFill>
        <a:ln>
          <a:noFill/>
        </a:ln>
        <a:effectLst/>
      </c:spPr>
    </c:plotArea>
    <c:legend>
      <c:legendPos val="r"/>
      <c:layout>
        <c:manualLayout>
          <c:xMode val="edge"/>
          <c:yMode val="edge"/>
          <c:x val="0.87415692657444299"/>
          <c:y val="0.185700636521342"/>
          <c:w val="0.116914500950799"/>
          <c:h val="0.597817198148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40000"/>
        <a:lumOff val="60000"/>
      </a:schemeClr>
    </a:solid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Lucida Calligraphy" panose="03010101010101010101" pitchFamily="66" charset="0"/>
              </a:rPr>
              <a:t>2nd Quarter Sectoral</a:t>
            </a:r>
            <a:r>
              <a:rPr lang="en-US" baseline="0" dirty="0" smtClean="0">
                <a:latin typeface="Lucida Calligraphy" panose="03010101010101010101" pitchFamily="66" charset="0"/>
              </a:rPr>
              <a:t> Analysis</a:t>
            </a:r>
            <a:endParaRPr lang="en-US" dirty="0">
              <a:latin typeface="Lucida Calligraphy" panose="03010101010101010101" pitchFamily="66" charset="0"/>
            </a:endParaRPr>
          </a:p>
        </c:rich>
      </c:tx>
      <c:layout>
        <c:manualLayout>
          <c:xMode val="edge"/>
          <c:yMode val="edge"/>
          <c:x val="0.41636800087489101"/>
          <c:y val="2.45185282608617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38515480891601"/>
          <c:y val="0.13460489920440699"/>
          <c:w val="0.72306731658600498"/>
          <c:h val="0.73443619515171099"/>
        </c:manualLayout>
      </c:layout>
      <c:barChart>
        <c:barDir val="col"/>
        <c:grouping val="clustered"/>
        <c:varyColors val="0"/>
        <c:ser>
          <c:idx val="0"/>
          <c:order val="0"/>
          <c:tx>
            <c:strRef>
              <c:f>Sheet1!$B$1</c:f>
              <c:strCache>
                <c:ptCount val="1"/>
                <c:pt idx="0">
                  <c:v>APPROVED ESTIMATES July – Sept, 2020</c:v>
                </c:pt>
              </c:strCache>
            </c:strRef>
          </c:tx>
          <c:spPr>
            <a:solidFill>
              <a:srgbClr val="FF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Sheet1!$A$2:$A$5</c:f>
              <c:strCache>
                <c:ptCount val="4"/>
                <c:pt idx="0">
                  <c:v>Administrative</c:v>
                </c:pt>
                <c:pt idx="1">
                  <c:v>Economic</c:v>
                </c:pt>
                <c:pt idx="2">
                  <c:v>Law and Justice</c:v>
                </c:pt>
                <c:pt idx="3">
                  <c:v>Social Service</c:v>
                </c:pt>
              </c:strCache>
            </c:strRef>
          </c:cat>
          <c:val>
            <c:numRef>
              <c:f>Sheet1!$B$2:$B$5</c:f>
              <c:numCache>
                <c:formatCode>#,##0</c:formatCode>
                <c:ptCount val="4"/>
                <c:pt idx="0">
                  <c:v>1432486710.25</c:v>
                </c:pt>
                <c:pt idx="1">
                  <c:v>4002047020</c:v>
                </c:pt>
                <c:pt idx="2">
                  <c:v>341151200</c:v>
                </c:pt>
                <c:pt idx="3">
                  <c:v>3373753175.25</c:v>
                </c:pt>
              </c:numCache>
            </c:numRef>
          </c:val>
          <c:extLst>
            <c:ext xmlns:c16="http://schemas.microsoft.com/office/drawing/2014/chart" uri="{C3380CC4-5D6E-409C-BE32-E72D297353CC}">
              <c16:uniqueId val="{00000000-3790-4992-8E94-A861E11FC697}"/>
            </c:ext>
          </c:extLst>
        </c:ser>
        <c:ser>
          <c:idx val="1"/>
          <c:order val="1"/>
          <c:tx>
            <c:strRef>
              <c:f>Sheet1!$C$1</c:f>
              <c:strCache>
                <c:ptCount val="1"/>
                <c:pt idx="0">
                  <c:v>ACTUAL EXPENDITURE AS AT 30/09/20</c:v>
                </c:pt>
              </c:strCache>
            </c:strRef>
          </c:tx>
          <c:spPr>
            <a:solidFill>
              <a:srgbClr val="4561F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Sheet1!$A$2:$A$5</c:f>
              <c:strCache>
                <c:ptCount val="4"/>
                <c:pt idx="0">
                  <c:v>Administrative</c:v>
                </c:pt>
                <c:pt idx="1">
                  <c:v>Economic</c:v>
                </c:pt>
                <c:pt idx="2">
                  <c:v>Law and Justice</c:v>
                </c:pt>
                <c:pt idx="3">
                  <c:v>Social Service</c:v>
                </c:pt>
              </c:strCache>
            </c:strRef>
          </c:cat>
          <c:val>
            <c:numRef>
              <c:f>Sheet1!$C$2:$C$5</c:f>
              <c:numCache>
                <c:formatCode>#,##0</c:formatCode>
                <c:ptCount val="4"/>
                <c:pt idx="0">
                  <c:v>72236178.090000004</c:v>
                </c:pt>
                <c:pt idx="1">
                  <c:v>2648081450.46</c:v>
                </c:pt>
                <c:pt idx="2">
                  <c:v>0</c:v>
                </c:pt>
                <c:pt idx="3">
                  <c:v>1256144110</c:v>
                </c:pt>
              </c:numCache>
            </c:numRef>
          </c:val>
          <c:extLst>
            <c:ext xmlns:c16="http://schemas.microsoft.com/office/drawing/2014/chart" uri="{C3380CC4-5D6E-409C-BE32-E72D297353CC}">
              <c16:uniqueId val="{00000003-3790-4992-8E94-A861E11FC697}"/>
            </c:ext>
          </c:extLst>
        </c:ser>
        <c:ser>
          <c:idx val="2"/>
          <c:order val="2"/>
          <c:tx>
            <c:strRef>
              <c:f>Sheet1!$D$1</c:f>
              <c:strCache>
                <c:ptCount val="1"/>
                <c:pt idx="0">
                  <c:v>3rd Qtr Balance</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Administrative</c:v>
                </c:pt>
                <c:pt idx="1">
                  <c:v>Economic</c:v>
                </c:pt>
                <c:pt idx="2">
                  <c:v>Law and Justice</c:v>
                </c:pt>
                <c:pt idx="3">
                  <c:v>Social Service</c:v>
                </c:pt>
              </c:strCache>
            </c:strRef>
          </c:cat>
          <c:val>
            <c:numRef>
              <c:f>Sheet1!$D$2:$D$5</c:f>
              <c:numCache>
                <c:formatCode>#,##0</c:formatCode>
                <c:ptCount val="4"/>
                <c:pt idx="0">
                  <c:v>1360250532.1600001</c:v>
                </c:pt>
                <c:pt idx="1">
                  <c:v>1353965569.54</c:v>
                </c:pt>
                <c:pt idx="2">
                  <c:v>341151200</c:v>
                </c:pt>
                <c:pt idx="3">
                  <c:v>2117609065.25</c:v>
                </c:pt>
              </c:numCache>
            </c:numRef>
          </c:val>
          <c:extLst>
            <c:ext xmlns:c16="http://schemas.microsoft.com/office/drawing/2014/chart" uri="{C3380CC4-5D6E-409C-BE32-E72D297353CC}">
              <c16:uniqueId val="{00000002-D22A-4C07-91B0-EF97264ABDF8}"/>
            </c:ext>
          </c:extLst>
        </c:ser>
        <c:dLbls>
          <c:showLegendKey val="0"/>
          <c:showVal val="1"/>
          <c:showCatName val="0"/>
          <c:showSerName val="0"/>
          <c:showPercent val="0"/>
          <c:showBubbleSize val="0"/>
        </c:dLbls>
        <c:gapWidth val="219"/>
        <c:overlap val="-27"/>
        <c:axId val="-2095768080"/>
        <c:axId val="-2112414416"/>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 Perf. for 3rd Qtr.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Administrative</c:v>
                      </c:pt>
                      <c:pt idx="1">
                        <c:v>Economic</c:v>
                      </c:pt>
                      <c:pt idx="2">
                        <c:v>Law and Justice</c:v>
                      </c:pt>
                      <c:pt idx="3">
                        <c:v>Social Service</c:v>
                      </c:pt>
                    </c:strCache>
                  </c:strRef>
                </c:cat>
                <c:val>
                  <c:numRef>
                    <c:extLst>
                      <c:ext uri="{02D57815-91ED-43cb-92C2-25804820EDAC}">
                        <c15:formulaRef>
                          <c15:sqref>Sheet1!$E$2:$E$5</c15:sqref>
                        </c15:formulaRef>
                      </c:ext>
                    </c:extLst>
                    <c:numCache>
                      <c:formatCode>#,##0.00</c:formatCode>
                      <c:ptCount val="4"/>
                      <c:pt idx="0">
                        <c:v>5.0427119199865524</c:v>
                      </c:pt>
                      <c:pt idx="1">
                        <c:v>66.168174367426545</c:v>
                      </c:pt>
                      <c:pt idx="2">
                        <c:v>0</c:v>
                      </c:pt>
                      <c:pt idx="3">
                        <c:v>37.232839652145508</c:v>
                      </c:pt>
                    </c:numCache>
                  </c:numRef>
                </c:val>
                <c:extLst>
                  <c:ext xmlns:c16="http://schemas.microsoft.com/office/drawing/2014/chart" uri="{C3380CC4-5D6E-409C-BE32-E72D297353CC}">
                    <c16:uniqueId val="{00000003-D22A-4C07-91B0-EF97264ABDF8}"/>
                  </c:ext>
                </c:extLst>
              </c15:ser>
            </c15:filteredBarSeries>
          </c:ext>
        </c:extLst>
      </c:barChart>
      <c:catAx>
        <c:axId val="-2095768080"/>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2414416"/>
        <c:crosses val="autoZero"/>
        <c:auto val="1"/>
        <c:lblAlgn val="ctr"/>
        <c:lblOffset val="100"/>
        <c:noMultiLvlLbl val="0"/>
      </c:catAx>
      <c:valAx>
        <c:axId val="-2112414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768080"/>
        <c:crosses val="autoZero"/>
        <c:crossBetween val="between"/>
      </c:valAx>
      <c:spPr>
        <a:solidFill>
          <a:schemeClr val="accent1">
            <a:lumMod val="40000"/>
            <a:lumOff val="60000"/>
          </a:schemeClr>
        </a:solidFill>
        <a:ln>
          <a:noFill/>
        </a:ln>
        <a:effectLst/>
      </c:spPr>
    </c:plotArea>
    <c:legend>
      <c:legendPos val="r"/>
      <c:layout>
        <c:manualLayout>
          <c:xMode val="edge"/>
          <c:yMode val="edge"/>
          <c:x val="0.87173058134619696"/>
          <c:y val="4.0924671916010499E-2"/>
          <c:w val="0.12826946631670999"/>
          <c:h val="0.9182320209973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60000"/>
        <a:lumOff val="40000"/>
      </a:schemeClr>
    </a:solid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4.jpeg"/><Relationship Id="rId5" Type="http://schemas.openxmlformats.org/officeDocument/2006/relationships/image" Target="../media/image16.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AFD5F-103F-4D42-8542-9F3336BFBC6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C628F23-66EB-4639-AE59-81F04F1FCB62}">
      <dgm:prSet phldrT="[Text]"/>
      <dgm:spPr>
        <a:blipFill rotWithShape="0">
          <a:blip xmlns:r="http://schemas.openxmlformats.org/officeDocument/2006/relationships" r:embed="rId1"/>
          <a:stretch>
            <a:fillRect/>
          </a:stretch>
        </a:blipFill>
      </dgm:spPr>
      <dgm:t>
        <a:bodyPr/>
        <a:lstStyle/>
        <a:p>
          <a:endParaRPr lang="en-US" dirty="0" smtClean="0"/>
        </a:p>
        <a:p>
          <a:endParaRPr lang="en-US" dirty="0"/>
        </a:p>
      </dgm:t>
    </dgm:pt>
    <dgm:pt modelId="{8DF46B8B-05C9-4F23-A0DA-8CB0522F8DE5}" type="parTrans" cxnId="{7F096B04-FDF6-4242-8077-F86CC25CD1DC}">
      <dgm:prSet/>
      <dgm:spPr/>
      <dgm:t>
        <a:bodyPr/>
        <a:lstStyle/>
        <a:p>
          <a:endParaRPr lang="en-US"/>
        </a:p>
      </dgm:t>
    </dgm:pt>
    <dgm:pt modelId="{9C6BCCCA-5387-4EE7-B4AA-B7BAD86BD039}" type="sibTrans" cxnId="{7F096B04-FDF6-4242-8077-F86CC25CD1DC}">
      <dgm:prSet/>
      <dgm:spPr>
        <a:solidFill>
          <a:schemeClr val="bg1"/>
        </a:solidFill>
      </dgm:spPr>
      <dgm:t>
        <a:bodyPr/>
        <a:lstStyle/>
        <a:p>
          <a:endParaRPr lang="en-US"/>
        </a:p>
      </dgm:t>
    </dgm:pt>
    <dgm:pt modelId="{0FF3B410-7B5C-459C-B1B9-B0A1DA944162}">
      <dgm:prSet phldrT="[Text]"/>
      <dgm:spPr>
        <a:blipFill rotWithShape="0">
          <a:blip xmlns:r="http://schemas.openxmlformats.org/officeDocument/2006/relationships" r:embed="rId2"/>
          <a:stretch>
            <a:fillRect/>
          </a:stretch>
        </a:blipFill>
      </dgm:spPr>
      <dgm:t>
        <a:bodyPr/>
        <a:lstStyle/>
        <a:p>
          <a:endParaRPr lang="en-US" dirty="0"/>
        </a:p>
      </dgm:t>
    </dgm:pt>
    <dgm:pt modelId="{AA8A2047-8AFE-4CC2-9E0F-BF28502F5038}" type="parTrans" cxnId="{0E443896-8B66-433E-AF8F-CF49A6FF0899}">
      <dgm:prSet/>
      <dgm:spPr/>
      <dgm:t>
        <a:bodyPr/>
        <a:lstStyle/>
        <a:p>
          <a:endParaRPr lang="en-US"/>
        </a:p>
      </dgm:t>
    </dgm:pt>
    <dgm:pt modelId="{F574ADE3-8989-43C9-A7EF-91050E9B397E}" type="sibTrans" cxnId="{0E443896-8B66-433E-AF8F-CF49A6FF0899}">
      <dgm:prSet/>
      <dgm:spPr>
        <a:solidFill>
          <a:schemeClr val="bg1"/>
        </a:solidFill>
      </dgm:spPr>
      <dgm:t>
        <a:bodyPr/>
        <a:lstStyle/>
        <a:p>
          <a:endParaRPr lang="en-US"/>
        </a:p>
      </dgm:t>
    </dgm:pt>
    <dgm:pt modelId="{C9CC950F-8CCE-4C21-B1C4-8F1816F1456F}">
      <dgm:prSet phldrT="[Text]"/>
      <dgm:spPr>
        <a:blipFill rotWithShape="0">
          <a:blip xmlns:r="http://schemas.openxmlformats.org/officeDocument/2006/relationships" r:embed="rId3"/>
          <a:stretch>
            <a:fillRect/>
          </a:stretch>
        </a:blipFill>
      </dgm:spPr>
      <dgm:t>
        <a:bodyPr/>
        <a:lstStyle/>
        <a:p>
          <a:endParaRPr lang="en-US" dirty="0"/>
        </a:p>
      </dgm:t>
    </dgm:pt>
    <dgm:pt modelId="{2638D978-EC2E-44D6-AC92-3E4053F43F73}" type="parTrans" cxnId="{AC989FDF-10B7-4960-807F-6C5D774EAA7C}">
      <dgm:prSet/>
      <dgm:spPr/>
      <dgm:t>
        <a:bodyPr/>
        <a:lstStyle/>
        <a:p>
          <a:endParaRPr lang="en-US"/>
        </a:p>
      </dgm:t>
    </dgm:pt>
    <dgm:pt modelId="{F3E9803E-3D3A-4074-97CA-F0C8F156CA08}" type="sibTrans" cxnId="{AC989FDF-10B7-4960-807F-6C5D774EAA7C}">
      <dgm:prSet/>
      <dgm:spPr>
        <a:solidFill>
          <a:schemeClr val="bg1"/>
        </a:solidFill>
      </dgm:spPr>
      <dgm:t>
        <a:bodyPr/>
        <a:lstStyle/>
        <a:p>
          <a:endParaRPr lang="en-US"/>
        </a:p>
      </dgm:t>
    </dgm:pt>
    <dgm:pt modelId="{CB0CE240-0925-47BE-953D-F8D064BD212D}">
      <dgm:prSet phldrT="[Text]"/>
      <dgm:spPr>
        <a:blipFill rotWithShape="0">
          <a:blip xmlns:r="http://schemas.openxmlformats.org/officeDocument/2006/relationships" r:embed="rId4"/>
          <a:stretch>
            <a:fillRect/>
          </a:stretch>
        </a:blipFill>
      </dgm:spPr>
      <dgm:t>
        <a:bodyPr/>
        <a:lstStyle/>
        <a:p>
          <a:endParaRPr lang="en-US" dirty="0"/>
        </a:p>
      </dgm:t>
    </dgm:pt>
    <dgm:pt modelId="{2DC95C0E-8898-4D95-AAFC-97BF4E9F9795}" type="sibTrans" cxnId="{53622E47-AA0B-4D8D-839E-A791F9898020}">
      <dgm:prSet/>
      <dgm:spPr>
        <a:solidFill>
          <a:schemeClr val="bg1"/>
        </a:solidFill>
      </dgm:spPr>
      <dgm:t>
        <a:bodyPr/>
        <a:lstStyle/>
        <a:p>
          <a:endParaRPr lang="en-US"/>
        </a:p>
      </dgm:t>
    </dgm:pt>
    <dgm:pt modelId="{40A5CD71-F0CB-48AF-B0C5-C38ED14A1D32}" type="parTrans" cxnId="{53622E47-AA0B-4D8D-839E-A791F9898020}">
      <dgm:prSet/>
      <dgm:spPr/>
      <dgm:t>
        <a:bodyPr/>
        <a:lstStyle/>
        <a:p>
          <a:endParaRPr lang="en-US"/>
        </a:p>
      </dgm:t>
    </dgm:pt>
    <dgm:pt modelId="{0793B093-826C-4B8F-8EE1-D3E8E7604107}">
      <dgm:prSet/>
      <dgm:spPr>
        <a:blipFill rotWithShape="0">
          <a:blip xmlns:r="http://schemas.openxmlformats.org/officeDocument/2006/relationships" r:embed="rId5"/>
          <a:stretch>
            <a:fillRect/>
          </a:stretch>
        </a:blipFill>
      </dgm:spPr>
      <dgm:t>
        <a:bodyPr/>
        <a:lstStyle/>
        <a:p>
          <a:endParaRPr lang="en-US"/>
        </a:p>
      </dgm:t>
    </dgm:pt>
    <dgm:pt modelId="{DBFC6BE1-8487-4962-90D1-A83390570523}" type="parTrans" cxnId="{74142C52-66D7-44F5-8BBD-BF5C001C4D8B}">
      <dgm:prSet/>
      <dgm:spPr/>
      <dgm:t>
        <a:bodyPr/>
        <a:lstStyle/>
        <a:p>
          <a:endParaRPr lang="en-US"/>
        </a:p>
      </dgm:t>
    </dgm:pt>
    <dgm:pt modelId="{D82D94DC-3DAC-486A-BC13-76A4ACCE1890}" type="sibTrans" cxnId="{74142C52-66D7-44F5-8BBD-BF5C001C4D8B}">
      <dgm:prSet/>
      <dgm:spPr>
        <a:solidFill>
          <a:schemeClr val="bg1"/>
        </a:solidFill>
      </dgm:spPr>
      <dgm:t>
        <a:bodyPr/>
        <a:lstStyle/>
        <a:p>
          <a:endParaRPr lang="en-US"/>
        </a:p>
      </dgm:t>
    </dgm:pt>
    <dgm:pt modelId="{965D54F1-020A-4FB0-A227-93A0698A3552}">
      <dgm:prSet/>
      <dgm:spPr>
        <a:blipFill rotWithShape="0">
          <a:blip xmlns:r="http://schemas.openxmlformats.org/officeDocument/2006/relationships" r:embed="rId6"/>
          <a:stretch>
            <a:fillRect/>
          </a:stretch>
        </a:blipFill>
      </dgm:spPr>
      <dgm:t>
        <a:bodyPr/>
        <a:lstStyle/>
        <a:p>
          <a:endParaRPr lang="en-US"/>
        </a:p>
      </dgm:t>
    </dgm:pt>
    <dgm:pt modelId="{97976BB2-A626-4A87-96B6-A53AA30BF515}" type="parTrans" cxnId="{56AF1B37-4FBD-4D51-9EE5-277951A12650}">
      <dgm:prSet/>
      <dgm:spPr/>
      <dgm:t>
        <a:bodyPr/>
        <a:lstStyle/>
        <a:p>
          <a:endParaRPr lang="en-US"/>
        </a:p>
      </dgm:t>
    </dgm:pt>
    <dgm:pt modelId="{10A7A75B-1F12-4158-A017-550596359861}" type="sibTrans" cxnId="{56AF1B37-4FBD-4D51-9EE5-277951A12650}">
      <dgm:prSet/>
      <dgm:spPr>
        <a:solidFill>
          <a:schemeClr val="bg1"/>
        </a:solidFill>
      </dgm:spPr>
      <dgm:t>
        <a:bodyPr/>
        <a:lstStyle/>
        <a:p>
          <a:endParaRPr lang="en-US"/>
        </a:p>
      </dgm:t>
    </dgm:pt>
    <dgm:pt modelId="{05F39A7D-5AED-434B-9AB4-B2400FF7CD39}">
      <dgm:prSet phldrT="[Text]"/>
      <dgm:spPr>
        <a:blipFill rotWithShape="0">
          <a:blip xmlns:r="http://schemas.openxmlformats.org/officeDocument/2006/relationships" r:embed="rId7"/>
          <a:stretch>
            <a:fillRect/>
          </a:stretch>
        </a:blipFill>
      </dgm:spPr>
      <dgm:t>
        <a:bodyPr/>
        <a:lstStyle/>
        <a:p>
          <a:endParaRPr lang="en-US" dirty="0"/>
        </a:p>
      </dgm:t>
    </dgm:pt>
    <dgm:pt modelId="{9DBF4EFC-7CE4-4FAC-BF72-F1DE4349205D}" type="parTrans" cxnId="{0BB3C1D4-91D9-41E6-8AA1-33A52F6699F5}">
      <dgm:prSet/>
      <dgm:spPr/>
      <dgm:t>
        <a:bodyPr/>
        <a:lstStyle/>
        <a:p>
          <a:endParaRPr lang="en-US"/>
        </a:p>
      </dgm:t>
    </dgm:pt>
    <dgm:pt modelId="{52F6DCA7-795D-4273-B6ED-8A71005376C8}" type="sibTrans" cxnId="{0BB3C1D4-91D9-41E6-8AA1-33A52F6699F5}">
      <dgm:prSet/>
      <dgm:spPr/>
      <dgm:t>
        <a:bodyPr/>
        <a:lstStyle/>
        <a:p>
          <a:endParaRPr lang="en-US"/>
        </a:p>
      </dgm:t>
    </dgm:pt>
    <dgm:pt modelId="{662DB754-1E40-4CF7-AA05-9EF606DF97A3}" type="pres">
      <dgm:prSet presAssocID="{FE0AFD5F-103F-4D42-8542-9F3336BFBC68}" presName="cycle" presStyleCnt="0">
        <dgm:presLayoutVars>
          <dgm:dir/>
          <dgm:resizeHandles val="exact"/>
        </dgm:presLayoutVars>
      </dgm:prSet>
      <dgm:spPr/>
      <dgm:t>
        <a:bodyPr/>
        <a:lstStyle/>
        <a:p>
          <a:endParaRPr lang="en-US"/>
        </a:p>
      </dgm:t>
    </dgm:pt>
    <dgm:pt modelId="{8A7B9538-C4D2-483A-BA3A-CEC1E653CB05}" type="pres">
      <dgm:prSet presAssocID="{3C628F23-66EB-4639-AE59-81F04F1FCB62}" presName="node" presStyleLbl="node1" presStyleIdx="0" presStyleCnt="7" custScaleX="172256" custScaleY="162913" custRadScaleRad="193616" custRadScaleInc="234936">
        <dgm:presLayoutVars>
          <dgm:bulletEnabled val="1"/>
        </dgm:presLayoutVars>
      </dgm:prSet>
      <dgm:spPr/>
      <dgm:t>
        <a:bodyPr/>
        <a:lstStyle/>
        <a:p>
          <a:endParaRPr lang="en-US"/>
        </a:p>
      </dgm:t>
    </dgm:pt>
    <dgm:pt modelId="{BAD28520-6572-4FD1-9231-162124A632B2}" type="pres">
      <dgm:prSet presAssocID="{9C6BCCCA-5387-4EE7-B4AA-B7BAD86BD039}" presName="sibTrans" presStyleLbl="sibTrans2D1" presStyleIdx="0" presStyleCnt="7" custLinFactNeighborX="81459" custLinFactNeighborY="17721"/>
      <dgm:spPr/>
      <dgm:t>
        <a:bodyPr/>
        <a:lstStyle/>
        <a:p>
          <a:endParaRPr lang="en-US"/>
        </a:p>
      </dgm:t>
    </dgm:pt>
    <dgm:pt modelId="{AA76E1F1-79BF-4207-8E55-05048A7ABEDC}" type="pres">
      <dgm:prSet presAssocID="{9C6BCCCA-5387-4EE7-B4AA-B7BAD86BD039}" presName="connectorText" presStyleLbl="sibTrans2D1" presStyleIdx="0" presStyleCnt="7"/>
      <dgm:spPr/>
      <dgm:t>
        <a:bodyPr/>
        <a:lstStyle/>
        <a:p>
          <a:endParaRPr lang="en-US"/>
        </a:p>
      </dgm:t>
    </dgm:pt>
    <dgm:pt modelId="{46243DD7-8B73-43AD-AAE4-11B4218C5F06}" type="pres">
      <dgm:prSet presAssocID="{0FF3B410-7B5C-459C-B1B9-B0A1DA944162}" presName="node" presStyleLbl="node1" presStyleIdx="1" presStyleCnt="7" custScaleX="156284" custScaleY="174737" custRadScaleRad="225121" custRadScaleInc="133581">
        <dgm:presLayoutVars>
          <dgm:bulletEnabled val="1"/>
        </dgm:presLayoutVars>
      </dgm:prSet>
      <dgm:spPr/>
      <dgm:t>
        <a:bodyPr/>
        <a:lstStyle/>
        <a:p>
          <a:endParaRPr lang="en-US"/>
        </a:p>
      </dgm:t>
    </dgm:pt>
    <dgm:pt modelId="{4606772F-C89C-42CF-9128-C9B3BDF9FCC2}" type="pres">
      <dgm:prSet presAssocID="{F574ADE3-8989-43C9-A7EF-91050E9B397E}" presName="sibTrans" presStyleLbl="sibTrans2D1" presStyleIdx="1" presStyleCnt="7" custLinFactNeighborX="-7107" custLinFactNeighborY="82586"/>
      <dgm:spPr/>
      <dgm:t>
        <a:bodyPr/>
        <a:lstStyle/>
        <a:p>
          <a:endParaRPr lang="en-US"/>
        </a:p>
      </dgm:t>
    </dgm:pt>
    <dgm:pt modelId="{D175D341-7F74-45F8-A71F-D17DF5578DE3}" type="pres">
      <dgm:prSet presAssocID="{F574ADE3-8989-43C9-A7EF-91050E9B397E}" presName="connectorText" presStyleLbl="sibTrans2D1" presStyleIdx="1" presStyleCnt="7"/>
      <dgm:spPr/>
      <dgm:t>
        <a:bodyPr/>
        <a:lstStyle/>
        <a:p>
          <a:endParaRPr lang="en-US"/>
        </a:p>
      </dgm:t>
    </dgm:pt>
    <dgm:pt modelId="{24DB8281-1A2D-4782-9D63-0F5566724113}" type="pres">
      <dgm:prSet presAssocID="{C9CC950F-8CCE-4C21-B1C4-8F1816F1456F}" presName="node" presStyleLbl="node1" presStyleIdx="2" presStyleCnt="7" custScaleX="221979" custScaleY="142490" custRadScaleRad="194617" custRadScaleInc="39179">
        <dgm:presLayoutVars>
          <dgm:bulletEnabled val="1"/>
        </dgm:presLayoutVars>
      </dgm:prSet>
      <dgm:spPr/>
      <dgm:t>
        <a:bodyPr/>
        <a:lstStyle/>
        <a:p>
          <a:endParaRPr lang="en-US"/>
        </a:p>
      </dgm:t>
    </dgm:pt>
    <dgm:pt modelId="{4C930572-7D6F-4093-87B2-1DAD332126B7}" type="pres">
      <dgm:prSet presAssocID="{F3E9803E-3D3A-4074-97CA-F0C8F156CA08}" presName="sibTrans" presStyleLbl="sibTrans2D1" presStyleIdx="2" presStyleCnt="7" custFlipVert="0" custScaleY="81104" custLinFactY="-19028" custLinFactNeighborX="-12617" custLinFactNeighborY="-100000"/>
      <dgm:spPr/>
      <dgm:t>
        <a:bodyPr/>
        <a:lstStyle/>
        <a:p>
          <a:endParaRPr lang="en-US"/>
        </a:p>
      </dgm:t>
    </dgm:pt>
    <dgm:pt modelId="{BB76CDBF-3BAC-482B-B213-0E796E4662D9}" type="pres">
      <dgm:prSet presAssocID="{F3E9803E-3D3A-4074-97CA-F0C8F156CA08}" presName="connectorText" presStyleLbl="sibTrans2D1" presStyleIdx="2" presStyleCnt="7"/>
      <dgm:spPr/>
      <dgm:t>
        <a:bodyPr/>
        <a:lstStyle/>
        <a:p>
          <a:endParaRPr lang="en-US"/>
        </a:p>
      </dgm:t>
    </dgm:pt>
    <dgm:pt modelId="{39573535-4CB7-4C3A-8CBE-236604552983}" type="pres">
      <dgm:prSet presAssocID="{CB0CE240-0925-47BE-953D-F8D064BD212D}" presName="node" presStyleLbl="node1" presStyleIdx="3" presStyleCnt="7" custScaleX="175264" custScaleY="148284" custRadScaleRad="211187" custRadScaleInc="270769">
        <dgm:presLayoutVars>
          <dgm:bulletEnabled val="1"/>
        </dgm:presLayoutVars>
      </dgm:prSet>
      <dgm:spPr/>
      <dgm:t>
        <a:bodyPr/>
        <a:lstStyle/>
        <a:p>
          <a:endParaRPr lang="en-US"/>
        </a:p>
      </dgm:t>
    </dgm:pt>
    <dgm:pt modelId="{D27BABC3-796A-49D3-B438-5C3357053426}" type="pres">
      <dgm:prSet presAssocID="{2DC95C0E-8898-4D95-AAFC-97BF4E9F9795}" presName="sibTrans" presStyleLbl="sibTrans2D1" presStyleIdx="3" presStyleCnt="7" custLinFactNeighborX="-13815" custLinFactNeighborY="15404"/>
      <dgm:spPr/>
      <dgm:t>
        <a:bodyPr/>
        <a:lstStyle/>
        <a:p>
          <a:endParaRPr lang="en-US"/>
        </a:p>
      </dgm:t>
    </dgm:pt>
    <dgm:pt modelId="{00730086-75B1-42DF-BD56-49C8273B1464}" type="pres">
      <dgm:prSet presAssocID="{2DC95C0E-8898-4D95-AAFC-97BF4E9F9795}" presName="connectorText" presStyleLbl="sibTrans2D1" presStyleIdx="3" presStyleCnt="7"/>
      <dgm:spPr/>
      <dgm:t>
        <a:bodyPr/>
        <a:lstStyle/>
        <a:p>
          <a:endParaRPr lang="en-US"/>
        </a:p>
      </dgm:t>
    </dgm:pt>
    <dgm:pt modelId="{CE5DD661-36CC-4A5E-8B89-21B5928198C8}" type="pres">
      <dgm:prSet presAssocID="{05F39A7D-5AED-434B-9AB4-B2400FF7CD39}" presName="node" presStyleLbl="node1" presStyleIdx="4" presStyleCnt="7" custScaleX="163737" custScaleY="110667" custRadScaleRad="97198" custRadScaleInc="-131586">
        <dgm:presLayoutVars>
          <dgm:bulletEnabled val="1"/>
        </dgm:presLayoutVars>
      </dgm:prSet>
      <dgm:spPr/>
      <dgm:t>
        <a:bodyPr/>
        <a:lstStyle/>
        <a:p>
          <a:endParaRPr lang="en-US"/>
        </a:p>
      </dgm:t>
    </dgm:pt>
    <dgm:pt modelId="{A21F32C7-E630-45B5-A3E1-009AF546E72D}" type="pres">
      <dgm:prSet presAssocID="{52F6DCA7-795D-4273-B6ED-8A71005376C8}" presName="sibTrans" presStyleLbl="sibTrans2D1" presStyleIdx="4" presStyleCnt="7" custLinFactY="100000" custLinFactNeighborX="50765" custLinFactNeighborY="156843"/>
      <dgm:spPr/>
      <dgm:t>
        <a:bodyPr/>
        <a:lstStyle/>
        <a:p>
          <a:endParaRPr lang="en-US"/>
        </a:p>
      </dgm:t>
    </dgm:pt>
    <dgm:pt modelId="{6F5876D2-5275-4663-B825-C2FD82AC19C9}" type="pres">
      <dgm:prSet presAssocID="{52F6DCA7-795D-4273-B6ED-8A71005376C8}" presName="connectorText" presStyleLbl="sibTrans2D1" presStyleIdx="4" presStyleCnt="7"/>
      <dgm:spPr/>
      <dgm:t>
        <a:bodyPr/>
        <a:lstStyle/>
        <a:p>
          <a:endParaRPr lang="en-US"/>
        </a:p>
      </dgm:t>
    </dgm:pt>
    <dgm:pt modelId="{452B7A8D-68BD-4B50-84BC-89650D3D80ED}" type="pres">
      <dgm:prSet presAssocID="{0793B093-826C-4B8F-8EE1-D3E8E7604107}" presName="node" presStyleLbl="node1" presStyleIdx="5" presStyleCnt="7" custScaleX="161947" custScaleY="152934" custRadScaleRad="236162" custRadScaleInc="63817">
        <dgm:presLayoutVars>
          <dgm:bulletEnabled val="1"/>
        </dgm:presLayoutVars>
      </dgm:prSet>
      <dgm:spPr/>
      <dgm:t>
        <a:bodyPr/>
        <a:lstStyle/>
        <a:p>
          <a:endParaRPr lang="en-US"/>
        </a:p>
      </dgm:t>
    </dgm:pt>
    <dgm:pt modelId="{CAF71C05-EE82-4435-BC93-490148E8B625}" type="pres">
      <dgm:prSet presAssocID="{D82D94DC-3DAC-486A-BC13-76A4ACCE1890}" presName="sibTrans" presStyleLbl="sibTrans2D1" presStyleIdx="5" presStyleCnt="7"/>
      <dgm:spPr/>
      <dgm:t>
        <a:bodyPr/>
        <a:lstStyle/>
        <a:p>
          <a:endParaRPr lang="en-US"/>
        </a:p>
      </dgm:t>
    </dgm:pt>
    <dgm:pt modelId="{D341875B-2360-4AEB-A808-60917528B50B}" type="pres">
      <dgm:prSet presAssocID="{D82D94DC-3DAC-486A-BC13-76A4ACCE1890}" presName="connectorText" presStyleLbl="sibTrans2D1" presStyleIdx="5" presStyleCnt="7"/>
      <dgm:spPr/>
      <dgm:t>
        <a:bodyPr/>
        <a:lstStyle/>
        <a:p>
          <a:endParaRPr lang="en-US"/>
        </a:p>
      </dgm:t>
    </dgm:pt>
    <dgm:pt modelId="{7581A068-3629-4CB6-9A75-ED5E077AEC88}" type="pres">
      <dgm:prSet presAssocID="{965D54F1-020A-4FB0-A227-93A0698A3552}" presName="node" presStyleLbl="node1" presStyleIdx="6" presStyleCnt="7" custScaleX="134668" custScaleY="125870" custRadScaleRad="211590" custRadScaleInc="-40623">
        <dgm:presLayoutVars>
          <dgm:bulletEnabled val="1"/>
        </dgm:presLayoutVars>
      </dgm:prSet>
      <dgm:spPr/>
      <dgm:t>
        <a:bodyPr/>
        <a:lstStyle/>
        <a:p>
          <a:endParaRPr lang="en-US"/>
        </a:p>
      </dgm:t>
    </dgm:pt>
    <dgm:pt modelId="{16CE80A8-92FF-4450-92C8-3E5C1EB1B1CF}" type="pres">
      <dgm:prSet presAssocID="{10A7A75B-1F12-4158-A017-550596359861}" presName="sibTrans" presStyleLbl="sibTrans2D1" presStyleIdx="6" presStyleCnt="7"/>
      <dgm:spPr/>
      <dgm:t>
        <a:bodyPr/>
        <a:lstStyle/>
        <a:p>
          <a:endParaRPr lang="en-US"/>
        </a:p>
      </dgm:t>
    </dgm:pt>
    <dgm:pt modelId="{F17AE92E-8C14-47FE-8B99-AEF556627718}" type="pres">
      <dgm:prSet presAssocID="{10A7A75B-1F12-4158-A017-550596359861}" presName="connectorText" presStyleLbl="sibTrans2D1" presStyleIdx="6" presStyleCnt="7"/>
      <dgm:spPr/>
      <dgm:t>
        <a:bodyPr/>
        <a:lstStyle/>
        <a:p>
          <a:endParaRPr lang="en-US"/>
        </a:p>
      </dgm:t>
    </dgm:pt>
  </dgm:ptLst>
  <dgm:cxnLst>
    <dgm:cxn modelId="{6259D8F0-7676-4E51-95F6-797B6F3BFC9E}" type="presOf" srcId="{2DC95C0E-8898-4D95-AAFC-97BF4E9F9795}" destId="{00730086-75B1-42DF-BD56-49C8273B1464}" srcOrd="1" destOrd="0" presId="urn:microsoft.com/office/officeart/2005/8/layout/cycle2"/>
    <dgm:cxn modelId="{F393D327-2AFB-47DA-99A8-69B80C3233F9}" type="presOf" srcId="{10A7A75B-1F12-4158-A017-550596359861}" destId="{F17AE92E-8C14-47FE-8B99-AEF556627718}" srcOrd="1" destOrd="0" presId="urn:microsoft.com/office/officeart/2005/8/layout/cycle2"/>
    <dgm:cxn modelId="{0AFF2916-4E3C-4B3D-B424-6EE0403C264B}" type="presOf" srcId="{9C6BCCCA-5387-4EE7-B4AA-B7BAD86BD039}" destId="{AA76E1F1-79BF-4207-8E55-05048A7ABEDC}" srcOrd="1" destOrd="0" presId="urn:microsoft.com/office/officeart/2005/8/layout/cycle2"/>
    <dgm:cxn modelId="{DFB1E10C-EFD7-4280-B789-0D6D258EB12E}" type="presOf" srcId="{C9CC950F-8CCE-4C21-B1C4-8F1816F1456F}" destId="{24DB8281-1A2D-4782-9D63-0F5566724113}" srcOrd="0" destOrd="0" presId="urn:microsoft.com/office/officeart/2005/8/layout/cycle2"/>
    <dgm:cxn modelId="{16FD0568-B8F0-4AD3-80E7-AA44D604B342}" type="presOf" srcId="{CB0CE240-0925-47BE-953D-F8D064BD212D}" destId="{39573535-4CB7-4C3A-8CBE-236604552983}" srcOrd="0" destOrd="0" presId="urn:microsoft.com/office/officeart/2005/8/layout/cycle2"/>
    <dgm:cxn modelId="{0E9B7062-148E-49BA-9006-615C7E552940}" type="presOf" srcId="{F3E9803E-3D3A-4074-97CA-F0C8F156CA08}" destId="{BB76CDBF-3BAC-482B-B213-0E796E4662D9}" srcOrd="1" destOrd="0" presId="urn:microsoft.com/office/officeart/2005/8/layout/cycle2"/>
    <dgm:cxn modelId="{FB33E8B4-D0D2-416B-9D47-AB15FB4D2C03}" type="presOf" srcId="{D82D94DC-3DAC-486A-BC13-76A4ACCE1890}" destId="{D341875B-2360-4AEB-A808-60917528B50B}" srcOrd="1" destOrd="0" presId="urn:microsoft.com/office/officeart/2005/8/layout/cycle2"/>
    <dgm:cxn modelId="{5C815249-19F5-4AA5-9413-71D4B16C75A3}" type="presOf" srcId="{10A7A75B-1F12-4158-A017-550596359861}" destId="{16CE80A8-92FF-4450-92C8-3E5C1EB1B1CF}" srcOrd="0" destOrd="0" presId="urn:microsoft.com/office/officeart/2005/8/layout/cycle2"/>
    <dgm:cxn modelId="{0E443896-8B66-433E-AF8F-CF49A6FF0899}" srcId="{FE0AFD5F-103F-4D42-8542-9F3336BFBC68}" destId="{0FF3B410-7B5C-459C-B1B9-B0A1DA944162}" srcOrd="1" destOrd="0" parTransId="{AA8A2047-8AFE-4CC2-9E0F-BF28502F5038}" sibTransId="{F574ADE3-8989-43C9-A7EF-91050E9B397E}"/>
    <dgm:cxn modelId="{AC989FDF-10B7-4960-807F-6C5D774EAA7C}" srcId="{FE0AFD5F-103F-4D42-8542-9F3336BFBC68}" destId="{C9CC950F-8CCE-4C21-B1C4-8F1816F1456F}" srcOrd="2" destOrd="0" parTransId="{2638D978-EC2E-44D6-AC92-3E4053F43F73}" sibTransId="{F3E9803E-3D3A-4074-97CA-F0C8F156CA08}"/>
    <dgm:cxn modelId="{74142C52-66D7-44F5-8BBD-BF5C001C4D8B}" srcId="{FE0AFD5F-103F-4D42-8542-9F3336BFBC68}" destId="{0793B093-826C-4B8F-8EE1-D3E8E7604107}" srcOrd="5" destOrd="0" parTransId="{DBFC6BE1-8487-4962-90D1-A83390570523}" sibTransId="{D82D94DC-3DAC-486A-BC13-76A4ACCE1890}"/>
    <dgm:cxn modelId="{0BB3C1D4-91D9-41E6-8AA1-33A52F6699F5}" srcId="{FE0AFD5F-103F-4D42-8542-9F3336BFBC68}" destId="{05F39A7D-5AED-434B-9AB4-B2400FF7CD39}" srcOrd="4" destOrd="0" parTransId="{9DBF4EFC-7CE4-4FAC-BF72-F1DE4349205D}" sibTransId="{52F6DCA7-795D-4273-B6ED-8A71005376C8}"/>
    <dgm:cxn modelId="{FC83BED6-D4E6-442B-851D-438F12990828}" type="presOf" srcId="{3C628F23-66EB-4639-AE59-81F04F1FCB62}" destId="{8A7B9538-C4D2-483A-BA3A-CEC1E653CB05}" srcOrd="0" destOrd="0" presId="urn:microsoft.com/office/officeart/2005/8/layout/cycle2"/>
    <dgm:cxn modelId="{F6CF8CD8-49C9-425A-8788-DDF268D7CAC6}" type="presOf" srcId="{0FF3B410-7B5C-459C-B1B9-B0A1DA944162}" destId="{46243DD7-8B73-43AD-AAE4-11B4218C5F06}" srcOrd="0" destOrd="0" presId="urn:microsoft.com/office/officeart/2005/8/layout/cycle2"/>
    <dgm:cxn modelId="{B33F220A-B8C2-4B88-9C65-AD65909B8130}" type="presOf" srcId="{F574ADE3-8989-43C9-A7EF-91050E9B397E}" destId="{4606772F-C89C-42CF-9128-C9B3BDF9FCC2}" srcOrd="0" destOrd="0" presId="urn:microsoft.com/office/officeart/2005/8/layout/cycle2"/>
    <dgm:cxn modelId="{7665DD98-F080-4754-9077-63643591DB7D}" type="presOf" srcId="{52F6DCA7-795D-4273-B6ED-8A71005376C8}" destId="{A21F32C7-E630-45B5-A3E1-009AF546E72D}" srcOrd="0" destOrd="0" presId="urn:microsoft.com/office/officeart/2005/8/layout/cycle2"/>
    <dgm:cxn modelId="{5DB30932-4131-46E8-A679-1A68C690868C}" type="presOf" srcId="{2DC95C0E-8898-4D95-AAFC-97BF4E9F9795}" destId="{D27BABC3-796A-49D3-B438-5C3357053426}" srcOrd="0" destOrd="0" presId="urn:microsoft.com/office/officeart/2005/8/layout/cycle2"/>
    <dgm:cxn modelId="{3F05CDCB-D9C9-4FF8-A35F-04D41218B6D2}" type="presOf" srcId="{52F6DCA7-795D-4273-B6ED-8A71005376C8}" destId="{6F5876D2-5275-4663-B825-C2FD82AC19C9}" srcOrd="1" destOrd="0" presId="urn:microsoft.com/office/officeart/2005/8/layout/cycle2"/>
    <dgm:cxn modelId="{56AF1B37-4FBD-4D51-9EE5-277951A12650}" srcId="{FE0AFD5F-103F-4D42-8542-9F3336BFBC68}" destId="{965D54F1-020A-4FB0-A227-93A0698A3552}" srcOrd="6" destOrd="0" parTransId="{97976BB2-A626-4A87-96B6-A53AA30BF515}" sibTransId="{10A7A75B-1F12-4158-A017-550596359861}"/>
    <dgm:cxn modelId="{4AE81CB6-BFF3-4A1E-A793-AD2D43B3FE7F}" type="presOf" srcId="{F574ADE3-8989-43C9-A7EF-91050E9B397E}" destId="{D175D341-7F74-45F8-A71F-D17DF5578DE3}" srcOrd="1" destOrd="0" presId="urn:microsoft.com/office/officeart/2005/8/layout/cycle2"/>
    <dgm:cxn modelId="{3931D8EC-757D-4E02-8F21-594B6990AA63}" type="presOf" srcId="{F3E9803E-3D3A-4074-97CA-F0C8F156CA08}" destId="{4C930572-7D6F-4093-87B2-1DAD332126B7}" srcOrd="0" destOrd="0" presId="urn:microsoft.com/office/officeart/2005/8/layout/cycle2"/>
    <dgm:cxn modelId="{53622E47-AA0B-4D8D-839E-A791F9898020}" srcId="{FE0AFD5F-103F-4D42-8542-9F3336BFBC68}" destId="{CB0CE240-0925-47BE-953D-F8D064BD212D}" srcOrd="3" destOrd="0" parTransId="{40A5CD71-F0CB-48AF-B0C5-C38ED14A1D32}" sibTransId="{2DC95C0E-8898-4D95-AAFC-97BF4E9F9795}"/>
    <dgm:cxn modelId="{84231EEC-16BB-4843-ACAF-EE236AE81570}" type="presOf" srcId="{0793B093-826C-4B8F-8EE1-D3E8E7604107}" destId="{452B7A8D-68BD-4B50-84BC-89650D3D80ED}" srcOrd="0" destOrd="0" presId="urn:microsoft.com/office/officeart/2005/8/layout/cycle2"/>
    <dgm:cxn modelId="{D2F74F46-42E8-4FDB-9925-E1FF5314F1DB}" type="presOf" srcId="{D82D94DC-3DAC-486A-BC13-76A4ACCE1890}" destId="{CAF71C05-EE82-4435-BC93-490148E8B625}" srcOrd="0" destOrd="0" presId="urn:microsoft.com/office/officeart/2005/8/layout/cycle2"/>
    <dgm:cxn modelId="{DDDAF199-E674-4875-A736-FE9DE50E16B1}" type="presOf" srcId="{9C6BCCCA-5387-4EE7-B4AA-B7BAD86BD039}" destId="{BAD28520-6572-4FD1-9231-162124A632B2}" srcOrd="0" destOrd="0" presId="urn:microsoft.com/office/officeart/2005/8/layout/cycle2"/>
    <dgm:cxn modelId="{92258D79-088B-4991-AF2F-9A2B5265F171}" type="presOf" srcId="{FE0AFD5F-103F-4D42-8542-9F3336BFBC68}" destId="{662DB754-1E40-4CF7-AA05-9EF606DF97A3}" srcOrd="0" destOrd="0" presId="urn:microsoft.com/office/officeart/2005/8/layout/cycle2"/>
    <dgm:cxn modelId="{F92D5CCF-7E88-4BC0-9DE2-640FF96B3E1F}" type="presOf" srcId="{05F39A7D-5AED-434B-9AB4-B2400FF7CD39}" destId="{CE5DD661-36CC-4A5E-8B89-21B5928198C8}" srcOrd="0" destOrd="0" presId="urn:microsoft.com/office/officeart/2005/8/layout/cycle2"/>
    <dgm:cxn modelId="{21DC64DF-328F-4AFF-A2C2-F550CA733D10}" type="presOf" srcId="{965D54F1-020A-4FB0-A227-93A0698A3552}" destId="{7581A068-3629-4CB6-9A75-ED5E077AEC88}" srcOrd="0" destOrd="0" presId="urn:microsoft.com/office/officeart/2005/8/layout/cycle2"/>
    <dgm:cxn modelId="{7F096B04-FDF6-4242-8077-F86CC25CD1DC}" srcId="{FE0AFD5F-103F-4D42-8542-9F3336BFBC68}" destId="{3C628F23-66EB-4639-AE59-81F04F1FCB62}" srcOrd="0" destOrd="0" parTransId="{8DF46B8B-05C9-4F23-A0DA-8CB0522F8DE5}" sibTransId="{9C6BCCCA-5387-4EE7-B4AA-B7BAD86BD039}"/>
    <dgm:cxn modelId="{7855CE0A-7BFA-4BC6-B165-36D8EB6163EE}" type="presParOf" srcId="{662DB754-1E40-4CF7-AA05-9EF606DF97A3}" destId="{8A7B9538-C4D2-483A-BA3A-CEC1E653CB05}" srcOrd="0" destOrd="0" presId="urn:microsoft.com/office/officeart/2005/8/layout/cycle2"/>
    <dgm:cxn modelId="{064B270E-C0F8-4AFF-8D3C-0A12F992F775}" type="presParOf" srcId="{662DB754-1E40-4CF7-AA05-9EF606DF97A3}" destId="{BAD28520-6572-4FD1-9231-162124A632B2}" srcOrd="1" destOrd="0" presId="urn:microsoft.com/office/officeart/2005/8/layout/cycle2"/>
    <dgm:cxn modelId="{5532293E-E070-4DBE-9C86-4889EC8BF67B}" type="presParOf" srcId="{BAD28520-6572-4FD1-9231-162124A632B2}" destId="{AA76E1F1-79BF-4207-8E55-05048A7ABEDC}" srcOrd="0" destOrd="0" presId="urn:microsoft.com/office/officeart/2005/8/layout/cycle2"/>
    <dgm:cxn modelId="{2A1498ED-F74B-415D-BA14-D3A9AF262D08}" type="presParOf" srcId="{662DB754-1E40-4CF7-AA05-9EF606DF97A3}" destId="{46243DD7-8B73-43AD-AAE4-11B4218C5F06}" srcOrd="2" destOrd="0" presId="urn:microsoft.com/office/officeart/2005/8/layout/cycle2"/>
    <dgm:cxn modelId="{6BA61787-C3D4-495E-90AB-8FCC59E05996}" type="presParOf" srcId="{662DB754-1E40-4CF7-AA05-9EF606DF97A3}" destId="{4606772F-C89C-42CF-9128-C9B3BDF9FCC2}" srcOrd="3" destOrd="0" presId="urn:microsoft.com/office/officeart/2005/8/layout/cycle2"/>
    <dgm:cxn modelId="{66F7A64A-6BAB-4486-8C0D-EEC79C0BD1AE}" type="presParOf" srcId="{4606772F-C89C-42CF-9128-C9B3BDF9FCC2}" destId="{D175D341-7F74-45F8-A71F-D17DF5578DE3}" srcOrd="0" destOrd="0" presId="urn:microsoft.com/office/officeart/2005/8/layout/cycle2"/>
    <dgm:cxn modelId="{41C76158-90CD-46C9-8436-48E74A012C7F}" type="presParOf" srcId="{662DB754-1E40-4CF7-AA05-9EF606DF97A3}" destId="{24DB8281-1A2D-4782-9D63-0F5566724113}" srcOrd="4" destOrd="0" presId="urn:microsoft.com/office/officeart/2005/8/layout/cycle2"/>
    <dgm:cxn modelId="{3859FA0F-CCE6-4D06-8FBE-22A92F397A3F}" type="presParOf" srcId="{662DB754-1E40-4CF7-AA05-9EF606DF97A3}" destId="{4C930572-7D6F-4093-87B2-1DAD332126B7}" srcOrd="5" destOrd="0" presId="urn:microsoft.com/office/officeart/2005/8/layout/cycle2"/>
    <dgm:cxn modelId="{0EC0D2EA-D15B-4571-B2DE-A0CD9117A434}" type="presParOf" srcId="{4C930572-7D6F-4093-87B2-1DAD332126B7}" destId="{BB76CDBF-3BAC-482B-B213-0E796E4662D9}" srcOrd="0" destOrd="0" presId="urn:microsoft.com/office/officeart/2005/8/layout/cycle2"/>
    <dgm:cxn modelId="{CA6E1217-0DC6-4425-BEFF-FD0A92C56E98}" type="presParOf" srcId="{662DB754-1E40-4CF7-AA05-9EF606DF97A3}" destId="{39573535-4CB7-4C3A-8CBE-236604552983}" srcOrd="6" destOrd="0" presId="urn:microsoft.com/office/officeart/2005/8/layout/cycle2"/>
    <dgm:cxn modelId="{2905A686-F4F2-4A10-A96A-21A395FD451C}" type="presParOf" srcId="{662DB754-1E40-4CF7-AA05-9EF606DF97A3}" destId="{D27BABC3-796A-49D3-B438-5C3357053426}" srcOrd="7" destOrd="0" presId="urn:microsoft.com/office/officeart/2005/8/layout/cycle2"/>
    <dgm:cxn modelId="{96BCD9AB-5C27-4E28-9513-AFBFE2B9294E}" type="presParOf" srcId="{D27BABC3-796A-49D3-B438-5C3357053426}" destId="{00730086-75B1-42DF-BD56-49C8273B1464}" srcOrd="0" destOrd="0" presId="urn:microsoft.com/office/officeart/2005/8/layout/cycle2"/>
    <dgm:cxn modelId="{3B367E83-9A71-4686-8965-80DDB447E402}" type="presParOf" srcId="{662DB754-1E40-4CF7-AA05-9EF606DF97A3}" destId="{CE5DD661-36CC-4A5E-8B89-21B5928198C8}" srcOrd="8" destOrd="0" presId="urn:microsoft.com/office/officeart/2005/8/layout/cycle2"/>
    <dgm:cxn modelId="{F1B40492-438C-4016-AF11-D97D0B5CF0C6}" type="presParOf" srcId="{662DB754-1E40-4CF7-AA05-9EF606DF97A3}" destId="{A21F32C7-E630-45B5-A3E1-009AF546E72D}" srcOrd="9" destOrd="0" presId="urn:microsoft.com/office/officeart/2005/8/layout/cycle2"/>
    <dgm:cxn modelId="{2B54CDC5-F1D8-49C8-BAB0-80A7FBB209CC}" type="presParOf" srcId="{A21F32C7-E630-45B5-A3E1-009AF546E72D}" destId="{6F5876D2-5275-4663-B825-C2FD82AC19C9}" srcOrd="0" destOrd="0" presId="urn:microsoft.com/office/officeart/2005/8/layout/cycle2"/>
    <dgm:cxn modelId="{8273635E-448C-47CA-B506-0CFFEC36E462}" type="presParOf" srcId="{662DB754-1E40-4CF7-AA05-9EF606DF97A3}" destId="{452B7A8D-68BD-4B50-84BC-89650D3D80ED}" srcOrd="10" destOrd="0" presId="urn:microsoft.com/office/officeart/2005/8/layout/cycle2"/>
    <dgm:cxn modelId="{09987F6D-9F71-4459-990C-6E5B3673017E}" type="presParOf" srcId="{662DB754-1E40-4CF7-AA05-9EF606DF97A3}" destId="{CAF71C05-EE82-4435-BC93-490148E8B625}" srcOrd="11" destOrd="0" presId="urn:microsoft.com/office/officeart/2005/8/layout/cycle2"/>
    <dgm:cxn modelId="{33D703D8-3F8D-4DC8-A201-56E94F0AC92B}" type="presParOf" srcId="{CAF71C05-EE82-4435-BC93-490148E8B625}" destId="{D341875B-2360-4AEB-A808-60917528B50B}" srcOrd="0" destOrd="0" presId="urn:microsoft.com/office/officeart/2005/8/layout/cycle2"/>
    <dgm:cxn modelId="{DD3E2252-6273-4B70-8D0A-0BD3D9EA7209}" type="presParOf" srcId="{662DB754-1E40-4CF7-AA05-9EF606DF97A3}" destId="{7581A068-3629-4CB6-9A75-ED5E077AEC88}" srcOrd="12" destOrd="0" presId="urn:microsoft.com/office/officeart/2005/8/layout/cycle2"/>
    <dgm:cxn modelId="{24CFFCD3-24F5-4B1C-825F-9C7C352A2848}" type="presParOf" srcId="{662DB754-1E40-4CF7-AA05-9EF606DF97A3}" destId="{16CE80A8-92FF-4450-92C8-3E5C1EB1B1CF}" srcOrd="13" destOrd="0" presId="urn:microsoft.com/office/officeart/2005/8/layout/cycle2"/>
    <dgm:cxn modelId="{546D885A-53EA-4F5D-B67B-9487E9E3503E}" type="presParOf" srcId="{16CE80A8-92FF-4450-92C8-3E5C1EB1B1CF}" destId="{F17AE92E-8C14-47FE-8B99-AEF556627718}" srcOrd="0" destOrd="0" presId="urn:microsoft.com/office/officeart/2005/8/layout/cycle2"/>
  </dgm:cxnLst>
  <dgm:bg>
    <a:blipFill>
      <a:blip xmlns:r="http://schemas.openxmlformats.org/officeDocument/2006/relationships" r:embed="rId8"/>
      <a:stretch>
        <a:fillRect/>
      </a:stretch>
    </a:blip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B9538-C4D2-483A-BA3A-CEC1E653CB05}">
      <dsp:nvSpPr>
        <dsp:cNvPr id="0" name=""/>
        <dsp:cNvSpPr/>
      </dsp:nvSpPr>
      <dsp:spPr>
        <a:xfrm>
          <a:off x="6446022" y="-159087"/>
          <a:ext cx="1366631" cy="1292506"/>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smtClean="0"/>
        </a:p>
        <a:p>
          <a:pPr lvl="0" algn="ctr" defTabSz="1111250">
            <a:lnSpc>
              <a:spcPct val="90000"/>
            </a:lnSpc>
            <a:spcBef>
              <a:spcPct val="0"/>
            </a:spcBef>
            <a:spcAft>
              <a:spcPct val="35000"/>
            </a:spcAft>
          </a:pPr>
          <a:endParaRPr lang="en-US" sz="2500" kern="1200" dirty="0"/>
        </a:p>
      </dsp:txBody>
      <dsp:txXfrm>
        <a:off x="6646160" y="30196"/>
        <a:ext cx="966355" cy="913940"/>
      </dsp:txXfrm>
    </dsp:sp>
    <dsp:sp modelId="{BAD28520-6572-4FD1-9231-162124A632B2}">
      <dsp:nvSpPr>
        <dsp:cNvPr id="0" name=""/>
        <dsp:cNvSpPr/>
      </dsp:nvSpPr>
      <dsp:spPr>
        <a:xfrm rot="3276546">
          <a:off x="7513118" y="939534"/>
          <a:ext cx="3191" cy="26776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513319" y="992697"/>
        <a:ext cx="2234" cy="160657"/>
      </dsp:txXfrm>
    </dsp:sp>
    <dsp:sp modelId="{46243DD7-8B73-43AD-AAE4-11B4218C5F06}">
      <dsp:nvSpPr>
        <dsp:cNvPr id="0" name=""/>
        <dsp:cNvSpPr/>
      </dsp:nvSpPr>
      <dsp:spPr>
        <a:xfrm>
          <a:off x="7279549" y="878105"/>
          <a:ext cx="1239914" cy="1386315"/>
        </a:xfrm>
        <a:prstGeom prst="ellipse">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7461130" y="1081126"/>
        <a:ext cx="876752" cy="980273"/>
      </dsp:txXfrm>
    </dsp:sp>
    <dsp:sp modelId="{4606772F-C89C-42CF-9128-C9B3BDF9FCC2}">
      <dsp:nvSpPr>
        <dsp:cNvPr id="0" name=""/>
        <dsp:cNvSpPr/>
      </dsp:nvSpPr>
      <dsp:spPr>
        <a:xfrm rot="6966976">
          <a:off x="7532614" y="2324483"/>
          <a:ext cx="70750" cy="26776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7547898" y="2368507"/>
        <a:ext cx="49525" cy="160657"/>
      </dsp:txXfrm>
    </dsp:sp>
    <dsp:sp modelId="{24DB8281-1A2D-4782-9D63-0F5566724113}">
      <dsp:nvSpPr>
        <dsp:cNvPr id="0" name=""/>
        <dsp:cNvSpPr/>
      </dsp:nvSpPr>
      <dsp:spPr>
        <a:xfrm>
          <a:off x="6397868" y="2272891"/>
          <a:ext cx="1761120" cy="1130476"/>
        </a:xfrm>
        <a:prstGeom prst="ellipse">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6655778" y="2438445"/>
        <a:ext cx="1245300" cy="799368"/>
      </dsp:txXfrm>
    </dsp:sp>
    <dsp:sp modelId="{4C930572-7D6F-4093-87B2-1DAD332126B7}">
      <dsp:nvSpPr>
        <dsp:cNvPr id="0" name=""/>
        <dsp:cNvSpPr/>
      </dsp:nvSpPr>
      <dsp:spPr>
        <a:xfrm rot="10648934">
          <a:off x="4033906" y="2511208"/>
          <a:ext cx="1535997" cy="21716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099025" y="2553210"/>
        <a:ext cx="1470847" cy="130300"/>
      </dsp:txXfrm>
    </dsp:sp>
    <dsp:sp modelId="{39573535-4CB7-4C3A-8CBE-236604552983}">
      <dsp:nvSpPr>
        <dsp:cNvPr id="0" name=""/>
        <dsp:cNvSpPr/>
      </dsp:nvSpPr>
      <dsp:spPr>
        <a:xfrm>
          <a:off x="2115057" y="2446378"/>
          <a:ext cx="1390496" cy="1176444"/>
        </a:xfrm>
        <a:prstGeom prst="ellipse">
          <a:avLst/>
        </a:prstGeom>
        <a:blipFill rotWithShape="0">
          <a:blip xmlns:r="http://schemas.openxmlformats.org/officeDocument/2006/relationships" r:embed="rId4"/>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2318690" y="2618664"/>
        <a:ext cx="983230" cy="831872"/>
      </dsp:txXfrm>
    </dsp:sp>
    <dsp:sp modelId="{D27BABC3-796A-49D3-B438-5C3357053426}">
      <dsp:nvSpPr>
        <dsp:cNvPr id="0" name=""/>
        <dsp:cNvSpPr/>
      </dsp:nvSpPr>
      <dsp:spPr>
        <a:xfrm>
          <a:off x="3630746" y="2941965"/>
          <a:ext cx="452049" cy="26776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630746" y="2995518"/>
        <a:ext cx="371720" cy="160657"/>
      </dsp:txXfrm>
    </dsp:sp>
    <dsp:sp modelId="{CE5DD661-36CC-4A5E-8B89-21B5928198C8}">
      <dsp:nvSpPr>
        <dsp:cNvPr id="0" name=""/>
        <dsp:cNvSpPr/>
      </dsp:nvSpPr>
      <dsp:spPr>
        <a:xfrm>
          <a:off x="4358477" y="2595600"/>
          <a:ext cx="1299044" cy="878001"/>
        </a:xfrm>
        <a:prstGeom prst="ellipse">
          <a:avLst/>
        </a:prstGeom>
        <a:blipFill rotWithShape="0">
          <a:blip xmlns:r="http://schemas.openxmlformats.org/officeDocument/2006/relationships" r:embed="rId5"/>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4548718" y="2724180"/>
        <a:ext cx="918562" cy="620841"/>
      </dsp:txXfrm>
    </dsp:sp>
    <dsp:sp modelId="{A21F32C7-E630-45B5-A3E1-009AF546E72D}">
      <dsp:nvSpPr>
        <dsp:cNvPr id="0" name=""/>
        <dsp:cNvSpPr/>
      </dsp:nvSpPr>
      <dsp:spPr>
        <a:xfrm rot="12166558">
          <a:off x="3358981" y="2891865"/>
          <a:ext cx="1312402" cy="26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436178" y="2960967"/>
        <a:ext cx="1232073" cy="160657"/>
      </dsp:txXfrm>
    </dsp:sp>
    <dsp:sp modelId="{452B7A8D-68BD-4B50-84BC-89650D3D80ED}">
      <dsp:nvSpPr>
        <dsp:cNvPr id="0" name=""/>
        <dsp:cNvSpPr/>
      </dsp:nvSpPr>
      <dsp:spPr>
        <a:xfrm>
          <a:off x="943682" y="991189"/>
          <a:ext cx="1284842" cy="1213336"/>
        </a:xfrm>
        <a:prstGeom prst="ellipse">
          <a:avLst/>
        </a:prstGeom>
        <a:blipFill rotWithShape="0">
          <a:blip xmlns:r="http://schemas.openxmlformats.org/officeDocument/2006/relationships" r:embed="rId6"/>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131843" y="1168878"/>
        <a:ext cx="908520" cy="857958"/>
      </dsp:txXfrm>
    </dsp:sp>
    <dsp:sp modelId="{CAF71C05-EE82-4435-BC93-490148E8B625}">
      <dsp:nvSpPr>
        <dsp:cNvPr id="0" name=""/>
        <dsp:cNvSpPr/>
      </dsp:nvSpPr>
      <dsp:spPr>
        <a:xfrm rot="18090958">
          <a:off x="1906138" y="870908"/>
          <a:ext cx="87251" cy="26776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912384" y="935618"/>
        <a:ext cx="61076" cy="160657"/>
      </dsp:txXfrm>
    </dsp:sp>
    <dsp:sp modelId="{7581A068-3629-4CB6-9A75-ED5E077AEC88}">
      <dsp:nvSpPr>
        <dsp:cNvPr id="0" name=""/>
        <dsp:cNvSpPr/>
      </dsp:nvSpPr>
      <dsp:spPr>
        <a:xfrm>
          <a:off x="1725507" y="0"/>
          <a:ext cx="1068418" cy="998617"/>
        </a:xfrm>
        <a:prstGeom prst="ellipse">
          <a:avLst/>
        </a:prstGeom>
        <a:blipFill rotWithShape="0">
          <a:blip xmlns:r="http://schemas.openxmlformats.org/officeDocument/2006/relationships" r:embed="rId7"/>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881973" y="146244"/>
        <a:ext cx="755486" cy="706129"/>
      </dsp:txXfrm>
    </dsp:sp>
    <dsp:sp modelId="{16CE80A8-92FF-4450-92C8-3E5C1EB1B1CF}">
      <dsp:nvSpPr>
        <dsp:cNvPr id="0" name=""/>
        <dsp:cNvSpPr/>
      </dsp:nvSpPr>
      <dsp:spPr>
        <a:xfrm rot="21591428">
          <a:off x="3597383" y="359678"/>
          <a:ext cx="1935619" cy="26776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597383" y="413331"/>
        <a:ext cx="1855290" cy="16065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9" y="1"/>
            <a:ext cx="3055937" cy="465138"/>
          </a:xfrm>
          <a:prstGeom prst="rect">
            <a:avLst/>
          </a:prstGeom>
        </p:spPr>
        <p:txBody>
          <a:bodyPr vert="horz" lIns="91440" tIns="45720" rIns="91440" bIns="45720" rtlCol="0"/>
          <a:lstStyle>
            <a:lvl1pPr algn="r">
              <a:defRPr sz="1200"/>
            </a:lvl1pPr>
          </a:lstStyle>
          <a:p>
            <a:fld id="{FCD319F7-7B73-423C-8F1B-E4734205D894}" type="datetimeFigureOut">
              <a:rPr lang="en-US" smtClean="0"/>
              <a:pPr/>
              <a:t>10/28/2020</a:t>
            </a:fld>
            <a:endParaRPr lang="en-US"/>
          </a:p>
        </p:txBody>
      </p:sp>
      <p:sp>
        <p:nvSpPr>
          <p:cNvPr id="4" name="Slide Image Placeholder 3"/>
          <p:cNvSpPr>
            <a:spLocks noGrp="1" noRot="1" noChangeAspect="1"/>
          </p:cNvSpPr>
          <p:nvPr>
            <p:ph type="sldImg" idx="2"/>
          </p:nvPr>
        </p:nvSpPr>
        <p:spPr>
          <a:xfrm>
            <a:off x="1006475" y="698500"/>
            <a:ext cx="504190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1" y="4421193"/>
            <a:ext cx="5643563" cy="4189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42376"/>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9" y="8842376"/>
            <a:ext cx="3055937" cy="465138"/>
          </a:xfrm>
          <a:prstGeom prst="rect">
            <a:avLst/>
          </a:prstGeom>
        </p:spPr>
        <p:txBody>
          <a:bodyPr vert="horz" lIns="91440" tIns="45720" rIns="91440" bIns="45720" rtlCol="0" anchor="b"/>
          <a:lstStyle>
            <a:lvl1pPr algn="r">
              <a:defRPr sz="1200"/>
            </a:lvl1pPr>
          </a:lstStyle>
          <a:p>
            <a:fld id="{26711316-32DC-442B-8D50-796A67458483}" type="slidenum">
              <a:rPr lang="en-US" smtClean="0"/>
              <a:pPr/>
              <a:t>‹#›</a:t>
            </a:fld>
            <a:endParaRPr lang="en-US"/>
          </a:p>
        </p:txBody>
      </p:sp>
    </p:spTree>
    <p:extLst>
      <p:ext uri="{BB962C8B-B14F-4D97-AF65-F5344CB8AC3E}">
        <p14:creationId xmlns:p14="http://schemas.microsoft.com/office/powerpoint/2010/main" val="464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98500"/>
            <a:ext cx="5041900" cy="3492500"/>
          </a:xfrm>
        </p:spPr>
      </p:sp>
      <p:sp>
        <p:nvSpPr>
          <p:cNvPr id="4" name="Slide Number Placeholder 3"/>
          <p:cNvSpPr>
            <a:spLocks noGrp="1"/>
          </p:cNvSpPr>
          <p:nvPr>
            <p:ph type="sldNum" sz="quarter" idx="10"/>
          </p:nvPr>
        </p:nvSpPr>
        <p:spPr/>
        <p:txBody>
          <a:bodyPr/>
          <a:lstStyle/>
          <a:p>
            <a:fld id="{26711316-32DC-442B-8D50-796A67458483}" type="slidenum">
              <a:rPr lang="en-US" smtClean="0"/>
              <a:pPr/>
              <a:t>1</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9918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98500"/>
            <a:ext cx="504190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711316-32DC-442B-8D50-796A67458483}" type="slidenum">
              <a:rPr lang="en-US" smtClean="0"/>
              <a:pPr/>
              <a:t>14</a:t>
            </a:fld>
            <a:endParaRPr lang="en-US"/>
          </a:p>
        </p:txBody>
      </p:sp>
    </p:spTree>
    <p:extLst>
      <p:ext uri="{BB962C8B-B14F-4D97-AF65-F5344CB8AC3E}">
        <p14:creationId xmlns:p14="http://schemas.microsoft.com/office/powerpoint/2010/main" val="342745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16</a:t>
            </a:fld>
            <a:endParaRPr lang="en-US"/>
          </a:p>
        </p:txBody>
      </p:sp>
    </p:spTree>
    <p:extLst>
      <p:ext uri="{BB962C8B-B14F-4D97-AF65-F5344CB8AC3E}">
        <p14:creationId xmlns:p14="http://schemas.microsoft.com/office/powerpoint/2010/main" val="72143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18</a:t>
            </a:fld>
            <a:endParaRPr lang="en-US"/>
          </a:p>
        </p:txBody>
      </p:sp>
    </p:spTree>
    <p:extLst>
      <p:ext uri="{BB962C8B-B14F-4D97-AF65-F5344CB8AC3E}">
        <p14:creationId xmlns:p14="http://schemas.microsoft.com/office/powerpoint/2010/main" val="323956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20</a:t>
            </a:fld>
            <a:endParaRPr lang="en-US"/>
          </a:p>
        </p:txBody>
      </p:sp>
    </p:spTree>
    <p:extLst>
      <p:ext uri="{BB962C8B-B14F-4D97-AF65-F5344CB8AC3E}">
        <p14:creationId xmlns:p14="http://schemas.microsoft.com/office/powerpoint/2010/main" val="110080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30</a:t>
            </a:fld>
            <a:endParaRPr lang="en-US"/>
          </a:p>
        </p:txBody>
      </p:sp>
    </p:spTree>
    <p:extLst>
      <p:ext uri="{BB962C8B-B14F-4D97-AF65-F5344CB8AC3E}">
        <p14:creationId xmlns:p14="http://schemas.microsoft.com/office/powerpoint/2010/main" val="179305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53</a:t>
            </a:fld>
            <a:endParaRPr lang="en-US"/>
          </a:p>
        </p:txBody>
      </p:sp>
    </p:spTree>
    <p:extLst>
      <p:ext uri="{BB962C8B-B14F-4D97-AF65-F5344CB8AC3E}">
        <p14:creationId xmlns:p14="http://schemas.microsoft.com/office/powerpoint/2010/main" val="403242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2</a:t>
            </a:fld>
            <a:endParaRPr lang="en-US"/>
          </a:p>
        </p:txBody>
      </p:sp>
    </p:spTree>
    <p:extLst>
      <p:ext uri="{BB962C8B-B14F-4D97-AF65-F5344CB8AC3E}">
        <p14:creationId xmlns:p14="http://schemas.microsoft.com/office/powerpoint/2010/main" val="196008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711316-32DC-442B-8D50-796A67458483}" type="slidenum">
              <a:rPr lang="en-US" smtClean="0"/>
              <a:pPr/>
              <a:t>4</a:t>
            </a:fld>
            <a:endParaRPr lang="en-US"/>
          </a:p>
        </p:txBody>
      </p:sp>
    </p:spTree>
    <p:extLst>
      <p:ext uri="{BB962C8B-B14F-4D97-AF65-F5344CB8AC3E}">
        <p14:creationId xmlns:p14="http://schemas.microsoft.com/office/powerpoint/2010/main" val="176487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5</a:t>
            </a:fld>
            <a:endParaRPr lang="en-US"/>
          </a:p>
        </p:txBody>
      </p:sp>
    </p:spTree>
    <p:extLst>
      <p:ext uri="{BB962C8B-B14F-4D97-AF65-F5344CB8AC3E}">
        <p14:creationId xmlns:p14="http://schemas.microsoft.com/office/powerpoint/2010/main" val="174581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98500"/>
            <a:ext cx="50419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6</a:t>
            </a:fld>
            <a:endParaRPr lang="en-US"/>
          </a:p>
        </p:txBody>
      </p:sp>
    </p:spTree>
    <p:extLst>
      <p:ext uri="{BB962C8B-B14F-4D97-AF65-F5344CB8AC3E}">
        <p14:creationId xmlns:p14="http://schemas.microsoft.com/office/powerpoint/2010/main" val="310723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98500"/>
            <a:ext cx="50419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7</a:t>
            </a:fld>
            <a:endParaRPr lang="en-US"/>
          </a:p>
        </p:txBody>
      </p:sp>
    </p:spTree>
    <p:extLst>
      <p:ext uri="{BB962C8B-B14F-4D97-AF65-F5344CB8AC3E}">
        <p14:creationId xmlns:p14="http://schemas.microsoft.com/office/powerpoint/2010/main" val="258110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1316-32DC-442B-8D50-796A67458483}" type="slidenum">
              <a:rPr lang="en-US" smtClean="0"/>
              <a:pPr/>
              <a:t>10</a:t>
            </a:fld>
            <a:endParaRPr lang="en-US"/>
          </a:p>
        </p:txBody>
      </p:sp>
    </p:spTree>
    <p:extLst>
      <p:ext uri="{BB962C8B-B14F-4D97-AF65-F5344CB8AC3E}">
        <p14:creationId xmlns:p14="http://schemas.microsoft.com/office/powerpoint/2010/main" val="153552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98500"/>
            <a:ext cx="5041900" cy="3492500"/>
          </a:xfrm>
        </p:spPr>
      </p:sp>
      <p:sp>
        <p:nvSpPr>
          <p:cNvPr id="4" name="Slide Number Placeholder 3"/>
          <p:cNvSpPr>
            <a:spLocks noGrp="1"/>
          </p:cNvSpPr>
          <p:nvPr>
            <p:ph type="sldNum" sz="quarter" idx="10"/>
          </p:nvPr>
        </p:nvSpPr>
        <p:spPr/>
        <p:txBody>
          <a:bodyPr/>
          <a:lstStyle/>
          <a:p>
            <a:fld id="{26711316-32DC-442B-8D50-796A67458483}" type="slidenum">
              <a:rPr lang="en-US" smtClean="0"/>
              <a:pPr/>
              <a:t>11</a:t>
            </a:fld>
            <a:endParaRPr lang="en-US"/>
          </a:p>
        </p:txBody>
      </p:sp>
    </p:spTree>
    <p:extLst>
      <p:ext uri="{BB962C8B-B14F-4D97-AF65-F5344CB8AC3E}">
        <p14:creationId xmlns:p14="http://schemas.microsoft.com/office/powerpoint/2010/main" val="387302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98500"/>
            <a:ext cx="504190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711316-32DC-442B-8D50-796A67458483}" type="slidenum">
              <a:rPr lang="en-US" smtClean="0"/>
              <a:pPr/>
              <a:t>12</a:t>
            </a:fld>
            <a:endParaRPr lang="en-US"/>
          </a:p>
        </p:txBody>
      </p:sp>
    </p:spTree>
    <p:extLst>
      <p:ext uri="{BB962C8B-B14F-4D97-AF65-F5344CB8AC3E}">
        <p14:creationId xmlns:p14="http://schemas.microsoft.com/office/powerpoint/2010/main" val="326022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696178" y="1169931"/>
            <a:ext cx="5216071"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77850" y="533401"/>
            <a:ext cx="6667606"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7850" y="3843868"/>
            <a:ext cx="5367104"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232286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77850" y="533400"/>
            <a:ext cx="87503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825502" y="3843867"/>
            <a:ext cx="78881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33213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7503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77850" y="4114800"/>
            <a:ext cx="6915515"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332727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7640" y="533400"/>
            <a:ext cx="743143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55701" y="3429000"/>
            <a:ext cx="6936006"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77851" y="4301070"/>
            <a:ext cx="6914224"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
        <p:nvSpPr>
          <p:cNvPr id="14" name="TextBox 13"/>
          <p:cNvSpPr txBox="1"/>
          <p:nvPr/>
        </p:nvSpPr>
        <p:spPr>
          <a:xfrm>
            <a:off x="247651" y="710624"/>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8337551" y="2768601"/>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14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77851" y="3429000"/>
            <a:ext cx="6914224"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77850" y="5132981"/>
            <a:ext cx="6915515"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202509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27641" y="533400"/>
            <a:ext cx="7431435"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77851" y="3886200"/>
            <a:ext cx="6914224"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77850" y="4953000"/>
            <a:ext cx="691422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
        <p:nvSpPr>
          <p:cNvPr id="14" name="TextBox 13"/>
          <p:cNvSpPr txBox="1"/>
          <p:nvPr/>
        </p:nvSpPr>
        <p:spPr>
          <a:xfrm>
            <a:off x="247651" y="710624"/>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8337551" y="2768601"/>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0467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152796"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77851" y="3928534"/>
            <a:ext cx="6914224"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77850" y="4766736"/>
            <a:ext cx="691422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13385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7851" y="533401"/>
            <a:ext cx="7101106"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1517632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3606" y="533400"/>
            <a:ext cx="221454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7850" y="533400"/>
            <a:ext cx="6337513"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264358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77851" y="533400"/>
            <a:ext cx="7101106"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328671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1981200"/>
            <a:ext cx="6936007"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77851" y="4487334"/>
            <a:ext cx="6936006"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367012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77851" y="533401"/>
            <a:ext cx="4279131"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5050892" y="533400"/>
            <a:ext cx="427725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59483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25501" y="533400"/>
            <a:ext cx="4026605"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77849" y="1143001"/>
            <a:ext cx="4274256"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9601" y="566738"/>
            <a:ext cx="4077722"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50893" y="1143000"/>
            <a:ext cx="4286430"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101307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419242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30267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70223" y="533400"/>
            <a:ext cx="34671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77850" y="533400"/>
            <a:ext cx="4808651"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70223" y="2209803"/>
            <a:ext cx="34671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385415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0450" y="1447800"/>
            <a:ext cx="3860196"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825500" y="914400"/>
            <a:ext cx="3554389"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870696" y="2743200"/>
            <a:ext cx="3861242"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3D43BD-8F85-45C6-BB35-6A1A23AF46E0}" type="datetimeFigureOut">
              <a:rPr lang="en-US" smtClean="0"/>
              <a:pPr/>
              <a:t>10/28/2020</a:t>
            </a:fld>
            <a:endParaRPr lang="en-US"/>
          </a:p>
        </p:txBody>
      </p:sp>
      <p:sp>
        <p:nvSpPr>
          <p:cNvPr id="6" name="Footer Placeholder 5"/>
          <p:cNvSpPr>
            <a:spLocks noGrp="1"/>
          </p:cNvSpPr>
          <p:nvPr>
            <p:ph type="ftr" sz="quarter" idx="11"/>
          </p:nvPr>
        </p:nvSpPr>
        <p:spPr>
          <a:xfrm>
            <a:off x="577850" y="6172201"/>
            <a:ext cx="6296034" cy="365125"/>
          </a:xfrm>
        </p:spPr>
        <p:txBody>
          <a:bodyPr/>
          <a:lstStyle/>
          <a:p>
            <a:endParaRPr lang="en-US"/>
          </a:p>
        </p:txBody>
      </p:sp>
      <p:sp>
        <p:nvSpPr>
          <p:cNvPr id="7" name="Slide Number Placeholder 6"/>
          <p:cNvSpPr>
            <a:spLocks noGrp="1"/>
          </p:cNvSpPr>
          <p:nvPr>
            <p:ph type="sldNum" sz="quarter" idx="12"/>
          </p:nvPr>
        </p:nvSpPr>
        <p:spPr/>
        <p:txBody>
          <a:bodyPr/>
          <a:lstStyle/>
          <a:p>
            <a:fld id="{04D38BEB-D161-42A8-9CCF-BCC5450D92AD}" type="slidenum">
              <a:rPr lang="en-US" smtClean="0"/>
              <a:pPr/>
              <a:t>‹#›</a:t>
            </a:fld>
            <a:endParaRPr lang="en-US"/>
          </a:p>
        </p:txBody>
      </p:sp>
    </p:spTree>
    <p:extLst>
      <p:ext uri="{BB962C8B-B14F-4D97-AF65-F5344CB8AC3E}">
        <p14:creationId xmlns:p14="http://schemas.microsoft.com/office/powerpoint/2010/main" val="372108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226565" y="3894668"/>
            <a:ext cx="2676327"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77851" y="4495800"/>
            <a:ext cx="7101106"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77851" y="533401"/>
            <a:ext cx="7101106"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049432" y="6172204"/>
            <a:ext cx="1300502"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C3D43BD-8F85-45C6-BB35-6A1A23AF46E0}" type="datetimeFigureOut">
              <a:rPr lang="en-US" smtClean="0"/>
              <a:pPr/>
              <a:t>10/28/2020</a:t>
            </a:fld>
            <a:endParaRPr lang="en-US"/>
          </a:p>
        </p:txBody>
      </p:sp>
      <p:sp>
        <p:nvSpPr>
          <p:cNvPr id="5" name="Footer Placeholder 4"/>
          <p:cNvSpPr>
            <a:spLocks noGrp="1"/>
          </p:cNvSpPr>
          <p:nvPr>
            <p:ph type="ftr" sz="quarter" idx="3"/>
          </p:nvPr>
        </p:nvSpPr>
        <p:spPr>
          <a:xfrm>
            <a:off x="577850" y="6172201"/>
            <a:ext cx="629603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8422295" y="5578479"/>
            <a:ext cx="928316"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4D38BEB-D161-42A8-9CCF-BCC5450D92AD}" type="slidenum">
              <a:rPr lang="en-US" smtClean="0"/>
              <a:pPr/>
              <a:t>‹#›</a:t>
            </a:fld>
            <a:endParaRPr lang="en-US"/>
          </a:p>
        </p:txBody>
      </p:sp>
    </p:spTree>
    <p:extLst>
      <p:ext uri="{BB962C8B-B14F-4D97-AF65-F5344CB8AC3E}">
        <p14:creationId xmlns:p14="http://schemas.microsoft.com/office/powerpoint/2010/main" val="159779205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12"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8.png"/><Relationship Id="rId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2.jpeg"/><Relationship Id="rId12"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25.jpe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9.em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emf"/><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2.emf"/><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3.emf"/><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4.emf"/><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5.emf"/><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6.emf"/><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7.emf"/><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8.emf"/><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emf"/><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0.emf"/><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1.emf"/><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2.emf"/><Relationship Id="rId4" Type="http://schemas.openxmlformats.org/officeDocument/2006/relationships/image" Target="../media/image30.emf"/></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3.emf"/><Relationship Id="rId4" Type="http://schemas.openxmlformats.org/officeDocument/2006/relationships/image" Target="../media/image30.emf"/></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4.emf"/><Relationship Id="rId4" Type="http://schemas.openxmlformats.org/officeDocument/2006/relationships/image" Target="../media/image30.emf"/></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5.emf"/><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6.emf"/><Relationship Id="rId4" Type="http://schemas.openxmlformats.org/officeDocument/2006/relationships/image" Target="../media/image30.emf"/></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7.emf"/><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8.emf"/><Relationship Id="rId4" Type="http://schemas.openxmlformats.org/officeDocument/2006/relationships/image" Target="../media/image30.emf"/></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9.emf"/><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0.emf"/><Relationship Id="rId4" Type="http://schemas.openxmlformats.org/officeDocument/2006/relationships/image" Target="../media/image30.em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1.emf"/><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2.emf"/><Relationship Id="rId4" Type="http://schemas.openxmlformats.org/officeDocument/2006/relationships/image" Target="../media/image30.emf"/></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0" y="457200"/>
            <a:ext cx="8610600" cy="5943600"/>
          </a:xfrm>
          <a:prstGeom prst="roundRect">
            <a:avLst>
              <a:gd name="adj" fmla="val 18765"/>
            </a:avLst>
          </a:prstGeom>
          <a:solidFill>
            <a:schemeClr val="accent5">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solidFill>
                  <a:srgbClr val="002060"/>
                </a:solidFill>
                <a:latin typeface="Berlin Sans FB Demi" pitchFamily="34" charset="0"/>
              </a:rPr>
              <a:t>3RD</a:t>
            </a:r>
            <a:r>
              <a:rPr lang="en-US" sz="3200" dirty="0" smtClean="0">
                <a:solidFill>
                  <a:srgbClr val="002060"/>
                </a:solidFill>
                <a:latin typeface="Berlin Sans FB Demi" pitchFamily="34" charset="0"/>
              </a:rPr>
              <a:t> </a:t>
            </a:r>
            <a:r>
              <a:rPr lang="en-US" sz="3200" dirty="0">
                <a:solidFill>
                  <a:srgbClr val="002060"/>
                </a:solidFill>
                <a:latin typeface="Berlin Sans FB Demi" pitchFamily="34" charset="0"/>
              </a:rPr>
              <a:t>QUARTER BUDGET PERFORMANCE REPORT </a:t>
            </a:r>
            <a:r>
              <a:rPr lang="en-US" sz="3200" dirty="0" smtClean="0">
                <a:solidFill>
                  <a:srgbClr val="002060"/>
                </a:solidFill>
                <a:latin typeface="Berlin Sans FB Demi" pitchFamily="34" charset="0"/>
              </a:rPr>
              <a:t>FOR </a:t>
            </a:r>
            <a:r>
              <a:rPr lang="en-US" sz="3600" dirty="0" smtClean="0">
                <a:solidFill>
                  <a:srgbClr val="002060"/>
                </a:solidFill>
                <a:latin typeface="Berlin Sans FB Demi" pitchFamily="34" charset="0"/>
              </a:rPr>
              <a:t>2020</a:t>
            </a:r>
            <a:r>
              <a:rPr lang="en-US" sz="3200" dirty="0" smtClean="0">
                <a:solidFill>
                  <a:srgbClr val="002060"/>
                </a:solidFill>
                <a:latin typeface="Berlin Sans FB Demi" pitchFamily="34" charset="0"/>
              </a:rPr>
              <a:t> FISCAL YEAR</a:t>
            </a:r>
            <a:endParaRPr lang="en-US" sz="3200" dirty="0">
              <a:solidFill>
                <a:srgbClr val="002060"/>
              </a:solidFill>
              <a:latin typeface="Berlin Sans FB Demi" pitchFamily="34" charset="0"/>
            </a:endParaRPr>
          </a:p>
          <a:p>
            <a:pPr algn="ctr"/>
            <a:endParaRPr lang="en-US" sz="3200" dirty="0">
              <a:solidFill>
                <a:srgbClr val="002060"/>
              </a:solidFill>
              <a:latin typeface="Berlin Sans FB Demi" pitchFamily="34" charset="0"/>
            </a:endParaRPr>
          </a:p>
          <a:p>
            <a:pPr algn="ctr"/>
            <a:endParaRPr lang="en-US" sz="3200" i="1" dirty="0" smtClean="0">
              <a:solidFill>
                <a:srgbClr val="FF0000"/>
              </a:solidFill>
              <a:latin typeface="Berlin Sans FB Demi" pitchFamily="34" charset="0"/>
            </a:endParaRPr>
          </a:p>
          <a:p>
            <a:pPr algn="ctr"/>
            <a:r>
              <a:rPr lang="en-US" sz="3200" i="1" dirty="0" smtClean="0">
                <a:solidFill>
                  <a:srgbClr val="FF0000"/>
                </a:solidFill>
                <a:latin typeface="Berlin Sans FB Demi" pitchFamily="34" charset="0"/>
              </a:rPr>
              <a:t>PREPARED </a:t>
            </a:r>
            <a:r>
              <a:rPr lang="en-US" sz="3200" i="1" dirty="0">
                <a:solidFill>
                  <a:srgbClr val="FF0000"/>
                </a:solidFill>
                <a:latin typeface="Berlin Sans FB Demi" pitchFamily="34" charset="0"/>
              </a:rPr>
              <a:t>BY</a:t>
            </a:r>
          </a:p>
          <a:p>
            <a:pPr algn="ctr"/>
            <a:endParaRPr lang="en-US" sz="3200" dirty="0">
              <a:latin typeface="Berlin Sans FB Demi" pitchFamily="34" charset="0"/>
            </a:endParaRPr>
          </a:p>
          <a:p>
            <a:pPr algn="ctr"/>
            <a:endParaRPr lang="en-US" sz="3200" dirty="0" smtClean="0">
              <a:latin typeface="Berlin Sans FB Demi" pitchFamily="34" charset="0"/>
            </a:endParaRPr>
          </a:p>
          <a:p>
            <a:pPr algn="ctr"/>
            <a:endParaRPr lang="en-US" sz="3200" dirty="0">
              <a:latin typeface="Berlin Sans FB Demi" pitchFamily="34" charset="0"/>
            </a:endParaRPr>
          </a:p>
          <a:p>
            <a:pPr algn="ctr"/>
            <a:r>
              <a:rPr lang="en-US" sz="2800" dirty="0" smtClean="0">
                <a:solidFill>
                  <a:srgbClr val="002060"/>
                </a:solidFill>
                <a:latin typeface="Berlin Sans FB Demi" pitchFamily="34" charset="0"/>
              </a:rPr>
              <a:t>KOGI STATE MINISTRY </a:t>
            </a:r>
            <a:r>
              <a:rPr lang="en-US" sz="2800" dirty="0">
                <a:solidFill>
                  <a:srgbClr val="002060"/>
                </a:solidFill>
                <a:latin typeface="Berlin Sans FB Demi" pitchFamily="34" charset="0"/>
              </a:rPr>
              <a:t>OF </a:t>
            </a:r>
            <a:r>
              <a:rPr lang="en-US" sz="2800" dirty="0" smtClean="0">
                <a:solidFill>
                  <a:srgbClr val="002060"/>
                </a:solidFill>
                <a:latin typeface="Berlin Sans FB Demi" pitchFamily="34" charset="0"/>
              </a:rPr>
              <a:t>FINANCE, BUDGET </a:t>
            </a:r>
            <a:r>
              <a:rPr lang="en-US" sz="2800" dirty="0">
                <a:solidFill>
                  <a:srgbClr val="002060"/>
                </a:solidFill>
                <a:latin typeface="Berlin Sans FB Demi" pitchFamily="34" charset="0"/>
              </a:rPr>
              <a:t>AND </a:t>
            </a:r>
            <a:r>
              <a:rPr lang="en-US" sz="2800" dirty="0" smtClean="0">
                <a:solidFill>
                  <a:srgbClr val="002060"/>
                </a:solidFill>
                <a:latin typeface="Berlin Sans FB Demi" pitchFamily="34" charset="0"/>
              </a:rPr>
              <a:t>ECONOMIC PLANNING</a:t>
            </a:r>
            <a:endParaRPr lang="en-US" sz="2800" dirty="0">
              <a:solidFill>
                <a:srgbClr val="002060"/>
              </a:solidFill>
              <a:latin typeface="Berlin Sans FB Demi" pitchFamily="34" charset="0"/>
            </a:endParaRPr>
          </a:p>
        </p:txBody>
      </p:sp>
    </p:spTree>
    <p:extLst>
      <p:ext uri="{BB962C8B-B14F-4D97-AF65-F5344CB8AC3E}">
        <p14:creationId xmlns:p14="http://schemas.microsoft.com/office/powerpoint/2010/main" val="3342830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062" y="381000"/>
            <a:ext cx="7918938" cy="2862322"/>
          </a:xfrm>
          <a:prstGeom prst="rect">
            <a:avLst/>
          </a:prstGeom>
        </p:spPr>
        <p:txBody>
          <a:bodyPr wrap="square">
            <a:spAutoFit/>
          </a:bodyPr>
          <a:lstStyle/>
          <a:p>
            <a:pPr algn="just"/>
            <a:r>
              <a:rPr lang="en-US" dirty="0">
                <a:latin typeface="Lucida Calligraphy" pitchFamily="66" charset="0"/>
              </a:rPr>
              <a:t>From the above table</a:t>
            </a:r>
            <a:r>
              <a:rPr lang="en-US" dirty="0" smtClean="0">
                <a:latin typeface="Lucida Calligraphy" pitchFamily="66" charset="0"/>
              </a:rPr>
              <a:t>, it is inevitable for the State to strengthen its revenue generation capacity as the state revenue is still largely </a:t>
            </a:r>
            <a:r>
              <a:rPr lang="en-US" dirty="0">
                <a:latin typeface="Lucida Calligraphy" pitchFamily="66" charset="0"/>
              </a:rPr>
              <a:t>dependent on its share of allocation from the Federation Accounts for her development </a:t>
            </a:r>
            <a:r>
              <a:rPr lang="en-US" dirty="0" err="1">
                <a:latin typeface="Lucida Calligraphy" pitchFamily="66" charset="0"/>
              </a:rPr>
              <a:t>programmes</a:t>
            </a:r>
            <a:r>
              <a:rPr lang="en-US" dirty="0">
                <a:latin typeface="Lucida Calligraphy" pitchFamily="66" charset="0"/>
              </a:rPr>
              <a:t>.</a:t>
            </a:r>
          </a:p>
          <a:p>
            <a:pPr algn="just"/>
            <a:r>
              <a:rPr lang="en-US" dirty="0" smtClean="0">
                <a:latin typeface="Lucida Calligraphy" pitchFamily="66" charset="0"/>
              </a:rPr>
              <a:t>Based on this, reforms are continually being implemented to improve the State revenue status. The </a:t>
            </a:r>
            <a:r>
              <a:rPr lang="en-US" dirty="0">
                <a:latin typeface="Lucida Calligraphy" pitchFamily="66" charset="0"/>
              </a:rPr>
              <a:t>state </a:t>
            </a:r>
            <a:r>
              <a:rPr lang="en-US" dirty="0" smtClean="0">
                <a:latin typeface="Lucida Calligraphy" pitchFamily="66" charset="0"/>
              </a:rPr>
              <a:t>is, therefore, </a:t>
            </a:r>
            <a:r>
              <a:rPr lang="en-US" dirty="0">
                <a:latin typeface="Lucida Calligraphy" pitchFamily="66" charset="0"/>
              </a:rPr>
              <a:t>putting in place new measures to increase IGR in line with </a:t>
            </a:r>
            <a:r>
              <a:rPr lang="en-US" dirty="0" smtClean="0">
                <a:latin typeface="Lucida Calligraphy" pitchFamily="66" charset="0"/>
              </a:rPr>
              <a:t>approved estimates </a:t>
            </a:r>
            <a:r>
              <a:rPr lang="en-US" dirty="0">
                <a:latin typeface="Lucida Calligraphy" pitchFamily="66" charset="0"/>
              </a:rPr>
              <a:t>and will </a:t>
            </a:r>
            <a:r>
              <a:rPr lang="en-US" dirty="0" smtClean="0">
                <a:latin typeface="Lucida Calligraphy" pitchFamily="66" charset="0"/>
              </a:rPr>
              <a:t>seek to review </a:t>
            </a:r>
            <a:r>
              <a:rPr lang="en-US" dirty="0">
                <a:latin typeface="Lucida Calligraphy" pitchFamily="66" charset="0"/>
              </a:rPr>
              <a:t>this stance in the </a:t>
            </a:r>
            <a:r>
              <a:rPr lang="en-US" dirty="0" smtClean="0">
                <a:latin typeface="Lucida Calligraphy" pitchFamily="66" charset="0"/>
              </a:rPr>
              <a:t>fourth quarter of 2020</a:t>
            </a:r>
            <a:endParaRPr lang="en-US" dirty="0">
              <a:latin typeface="Lucida Calligraphy" pitchFamily="66" charset="0"/>
            </a:endParaRPr>
          </a:p>
        </p:txBody>
      </p:sp>
    </p:spTree>
    <p:extLst>
      <p:ext uri="{BB962C8B-B14F-4D97-AF65-F5344CB8AC3E}">
        <p14:creationId xmlns:p14="http://schemas.microsoft.com/office/powerpoint/2010/main" val="320596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9601200" cy="369332"/>
          </a:xfrm>
          <a:prstGeom prst="rect">
            <a:avLst/>
          </a:prstGeom>
          <a:noFill/>
        </p:spPr>
        <p:txBody>
          <a:bodyPr wrap="square" rtlCol="0">
            <a:spAutoFit/>
          </a:bodyPr>
          <a:lstStyle/>
          <a:p>
            <a:pPr algn="ctr"/>
            <a:r>
              <a:rPr lang="en-US" b="1" dirty="0">
                <a:solidFill>
                  <a:srgbClr val="0070C0"/>
                </a:solidFill>
                <a:latin typeface="Lucida Calligraphy" pitchFamily="66" charset="0"/>
                <a:ea typeface="Calibri"/>
                <a:cs typeface="Times New Roman"/>
              </a:rPr>
              <a:t>RECURRENT </a:t>
            </a:r>
            <a:r>
              <a:rPr lang="en-US" b="1" dirty="0" smtClean="0">
                <a:solidFill>
                  <a:srgbClr val="0070C0"/>
                </a:solidFill>
                <a:latin typeface="Lucida Calligraphy" pitchFamily="66" charset="0"/>
                <a:ea typeface="Calibri"/>
                <a:cs typeface="Times New Roman"/>
              </a:rPr>
              <a:t>EXPENDITURE ANALYSIS FOR THIRD QUARTERS</a:t>
            </a:r>
            <a:endParaRPr lang="en-US" b="1" dirty="0">
              <a:solidFill>
                <a:srgbClr val="0070C0"/>
              </a:solidFill>
              <a:latin typeface="Lucida Calligraphy" pitchFamily="66" charset="0"/>
              <a:ea typeface="Calibri"/>
              <a:cs typeface="Times New Roman"/>
            </a:endParaRPr>
          </a:p>
        </p:txBody>
      </p:sp>
      <p:sp>
        <p:nvSpPr>
          <p:cNvPr id="3" name="TextBox 2"/>
          <p:cNvSpPr txBox="1"/>
          <p:nvPr/>
        </p:nvSpPr>
        <p:spPr>
          <a:xfrm>
            <a:off x="495300" y="609600"/>
            <a:ext cx="8832850" cy="2169825"/>
          </a:xfrm>
          <a:prstGeom prst="rect">
            <a:avLst/>
          </a:prstGeom>
          <a:noFill/>
        </p:spPr>
        <p:txBody>
          <a:bodyPr wrap="square" rtlCol="0">
            <a:spAutoFit/>
          </a:bodyPr>
          <a:lstStyle/>
          <a:p>
            <a:pPr algn="just"/>
            <a:r>
              <a:rPr lang="en-US" dirty="0">
                <a:latin typeface="Lucida Calligraphy" pitchFamily="66" charset="0"/>
                <a:cs typeface="Arial" pitchFamily="34" charset="0"/>
              </a:rPr>
              <a:t>The </a:t>
            </a:r>
            <a:r>
              <a:rPr lang="en-US" dirty="0" smtClean="0">
                <a:latin typeface="Lucida Calligraphy" pitchFamily="66" charset="0"/>
                <a:cs typeface="Arial" pitchFamily="34" charset="0"/>
              </a:rPr>
              <a:t>revised </a:t>
            </a:r>
            <a:r>
              <a:rPr lang="en-US" dirty="0">
                <a:latin typeface="Lucida Calligraphy" pitchFamily="66" charset="0"/>
                <a:cs typeface="Arial" pitchFamily="34" charset="0"/>
              </a:rPr>
              <a:t>recurrent expenditure for the period under review </a:t>
            </a:r>
            <a:r>
              <a:rPr lang="en-US" dirty="0" smtClean="0">
                <a:latin typeface="Lucida Calligraphy" pitchFamily="66" charset="0"/>
                <a:cs typeface="Arial" pitchFamily="34" charset="0"/>
              </a:rPr>
              <a:t>(July-Sept 2020) </a:t>
            </a:r>
            <a:r>
              <a:rPr lang="en-US" dirty="0">
                <a:latin typeface="Lucida Calligraphy" pitchFamily="66" charset="0"/>
                <a:cs typeface="Arial" pitchFamily="34" charset="0"/>
              </a:rPr>
              <a:t>was </a:t>
            </a:r>
            <a:r>
              <a:rPr lang="en-US" strike="dblStrike" dirty="0" smtClean="0">
                <a:latin typeface="Lucida Calligraphy" pitchFamily="66" charset="0"/>
                <a:cs typeface="Arial" pitchFamily="34" charset="0"/>
              </a:rPr>
              <a:t>N</a:t>
            </a:r>
            <a:r>
              <a:rPr lang="en-US" dirty="0" smtClean="0">
                <a:latin typeface="Lucida Calligraphy" pitchFamily="66" charset="0"/>
                <a:cs typeface="Times New Roman"/>
              </a:rPr>
              <a:t>16,381,334,877</a:t>
            </a:r>
            <a:r>
              <a:rPr lang="en-US" dirty="0" smtClean="0">
                <a:latin typeface="Lucida Calligraphy" pitchFamily="66" charset="0"/>
                <a:cs typeface="Arial" pitchFamily="34" charset="0"/>
              </a:rPr>
              <a:t> </a:t>
            </a:r>
            <a:r>
              <a:rPr lang="en-US" dirty="0">
                <a:latin typeface="Lucida Calligraphy" pitchFamily="66" charset="0"/>
                <a:cs typeface="Arial" pitchFamily="34" charset="0"/>
              </a:rPr>
              <a:t>while the actual for the same period was </a:t>
            </a:r>
            <a:r>
              <a:rPr lang="en-US" strike="dblStrike" dirty="0" smtClean="0">
                <a:latin typeface="Lucida Calligraphy" pitchFamily="66" charset="0"/>
                <a:cs typeface="Arial" pitchFamily="34" charset="0"/>
              </a:rPr>
              <a:t>N</a:t>
            </a:r>
            <a:r>
              <a:rPr lang="en-US" dirty="0" smtClean="0">
                <a:latin typeface="Lucida Calligraphy" pitchFamily="66" charset="0"/>
                <a:cs typeface="Times New Roman"/>
              </a:rPr>
              <a:t>12,418,838,066</a:t>
            </a:r>
            <a:r>
              <a:rPr lang="en-US" dirty="0" smtClean="0">
                <a:latin typeface="Lucida Calligraphy" pitchFamily="66" charset="0"/>
                <a:cs typeface="Arial" pitchFamily="34" charset="0"/>
              </a:rPr>
              <a:t> </a:t>
            </a:r>
            <a:r>
              <a:rPr lang="en-US" dirty="0">
                <a:latin typeface="Lucida Calligraphy" pitchFamily="66" charset="0"/>
                <a:cs typeface="Arial" pitchFamily="34" charset="0"/>
              </a:rPr>
              <a:t>representing </a:t>
            </a:r>
            <a:r>
              <a:rPr lang="en-US" dirty="0" smtClean="0">
                <a:latin typeface="Lucida Calligraphy" pitchFamily="66" charset="0"/>
                <a:cs typeface="Arial" pitchFamily="34" charset="0"/>
              </a:rPr>
              <a:t>75.81% </a:t>
            </a:r>
            <a:r>
              <a:rPr lang="en-US" dirty="0">
                <a:latin typeface="Lucida Calligraphy" pitchFamily="66" charset="0"/>
                <a:cs typeface="Arial" pitchFamily="34" charset="0"/>
              </a:rPr>
              <a:t>performance. The </a:t>
            </a:r>
            <a:r>
              <a:rPr lang="en-US" dirty="0" smtClean="0">
                <a:latin typeface="Lucida Calligraphy" pitchFamily="66" charset="0"/>
                <a:cs typeface="Arial" pitchFamily="34" charset="0"/>
              </a:rPr>
              <a:t>2020 </a:t>
            </a:r>
            <a:r>
              <a:rPr lang="en-US" dirty="0">
                <a:latin typeface="Lucida Calligraphy" pitchFamily="66" charset="0"/>
                <a:cs typeface="Arial" pitchFamily="34" charset="0"/>
              </a:rPr>
              <a:t>R</a:t>
            </a:r>
            <a:r>
              <a:rPr lang="en-US" dirty="0" smtClean="0">
                <a:latin typeface="Lucida Calligraphy" pitchFamily="66" charset="0"/>
                <a:cs typeface="Arial" pitchFamily="34" charset="0"/>
              </a:rPr>
              <a:t>evised </a:t>
            </a:r>
            <a:r>
              <a:rPr lang="en-US" dirty="0">
                <a:latin typeface="Lucida Calligraphy" pitchFamily="66" charset="0"/>
                <a:cs typeface="Arial" pitchFamily="34" charset="0"/>
              </a:rPr>
              <a:t>Budget for the </a:t>
            </a:r>
            <a:r>
              <a:rPr lang="en-US" dirty="0" smtClean="0">
                <a:latin typeface="Lucida Calligraphy" pitchFamily="66" charset="0"/>
                <a:cs typeface="Arial" pitchFamily="34" charset="0"/>
              </a:rPr>
              <a:t>third </a:t>
            </a:r>
            <a:r>
              <a:rPr lang="en-US" dirty="0">
                <a:latin typeface="Lucida Calligraphy" pitchFamily="66" charset="0"/>
                <a:cs typeface="Arial" pitchFamily="34" charset="0"/>
              </a:rPr>
              <a:t>quarter recurrent expenditure and the breakdown of the actual expenditure with the percentage performance are shown in the table below:</a:t>
            </a:r>
          </a:p>
          <a:p>
            <a:pPr>
              <a:lnSpc>
                <a:spcPct val="150000"/>
              </a:lnSpc>
            </a:pPr>
            <a:endParaRPr lang="en-US" sz="600" dirty="0">
              <a:latin typeface="Arial" pitchFamily="34" charset="0"/>
              <a:cs typeface="Arial" pitchFamily="34" charset="0"/>
            </a:endParaRPr>
          </a:p>
          <a:p>
            <a:r>
              <a:rPr lang="en-US" b="1" dirty="0" smtClean="0">
                <a:solidFill>
                  <a:srgbClr val="0070C0"/>
                </a:solidFill>
                <a:latin typeface="Lucida Calligraphy" pitchFamily="66" charset="0"/>
                <a:ea typeface="Calibri"/>
                <a:cs typeface="Times New Roman"/>
              </a:rPr>
              <a:t>DETAILS </a:t>
            </a:r>
            <a:r>
              <a:rPr lang="en-US" b="1" dirty="0">
                <a:solidFill>
                  <a:srgbClr val="0070C0"/>
                </a:solidFill>
                <a:latin typeface="Lucida Calligraphy" pitchFamily="66" charset="0"/>
                <a:ea typeface="Calibri"/>
                <a:cs typeface="Times New Roman"/>
              </a:rPr>
              <a:t>OF RECURRENT EXPENDITURE PERFORMANCE</a:t>
            </a:r>
          </a:p>
        </p:txBody>
      </p:sp>
      <p:graphicFrame>
        <p:nvGraphicFramePr>
          <p:cNvPr id="4" name="Table 3"/>
          <p:cNvGraphicFramePr>
            <a:graphicFrameLocks noGrp="1"/>
          </p:cNvGraphicFramePr>
          <p:nvPr>
            <p:extLst>
              <p:ext uri="{D42A27DB-BD31-4B8C-83A1-F6EECF244321}">
                <p14:modId xmlns:p14="http://schemas.microsoft.com/office/powerpoint/2010/main" val="3759871706"/>
              </p:ext>
            </p:extLst>
          </p:nvPr>
        </p:nvGraphicFramePr>
        <p:xfrm>
          <a:off x="495300" y="2743200"/>
          <a:ext cx="9009967" cy="3770777"/>
        </p:xfrm>
        <a:graphic>
          <a:graphicData uri="http://schemas.openxmlformats.org/drawingml/2006/table">
            <a:tbl>
              <a:tblPr firstRow="1" bandRow="1">
                <a:tableStyleId>{BDBED569-4797-4DF1-A0F4-6AAB3CD982D8}</a:tableStyleId>
              </a:tblPr>
              <a:tblGrid>
                <a:gridCol w="808809">
                  <a:extLst>
                    <a:ext uri="{9D8B030D-6E8A-4147-A177-3AD203B41FA5}">
                      <a16:colId xmlns:a16="http://schemas.microsoft.com/office/drawing/2014/main" val="20000"/>
                    </a:ext>
                  </a:extLst>
                </a:gridCol>
                <a:gridCol w="1550218">
                  <a:extLst>
                    <a:ext uri="{9D8B030D-6E8A-4147-A177-3AD203B41FA5}">
                      <a16:colId xmlns:a16="http://schemas.microsoft.com/office/drawing/2014/main" val="20001"/>
                    </a:ext>
                  </a:extLst>
                </a:gridCol>
                <a:gridCol w="1280615">
                  <a:extLst>
                    <a:ext uri="{9D8B030D-6E8A-4147-A177-3AD203B41FA5}">
                      <a16:colId xmlns:a16="http://schemas.microsoft.com/office/drawing/2014/main" val="20002"/>
                    </a:ext>
                  </a:extLst>
                </a:gridCol>
                <a:gridCol w="1280615">
                  <a:extLst>
                    <a:ext uri="{9D8B030D-6E8A-4147-A177-3AD203B41FA5}">
                      <a16:colId xmlns:a16="http://schemas.microsoft.com/office/drawing/2014/main" val="20003"/>
                    </a:ext>
                  </a:extLst>
                </a:gridCol>
                <a:gridCol w="1281342">
                  <a:extLst>
                    <a:ext uri="{9D8B030D-6E8A-4147-A177-3AD203B41FA5}">
                      <a16:colId xmlns:a16="http://schemas.microsoft.com/office/drawing/2014/main" val="20004"/>
                    </a:ext>
                  </a:extLst>
                </a:gridCol>
                <a:gridCol w="1404184">
                  <a:extLst>
                    <a:ext uri="{9D8B030D-6E8A-4147-A177-3AD203B41FA5}">
                      <a16:colId xmlns:a16="http://schemas.microsoft.com/office/drawing/2014/main" val="221554422"/>
                    </a:ext>
                  </a:extLst>
                </a:gridCol>
                <a:gridCol w="1404184">
                  <a:extLst>
                    <a:ext uri="{9D8B030D-6E8A-4147-A177-3AD203B41FA5}">
                      <a16:colId xmlns:a16="http://schemas.microsoft.com/office/drawing/2014/main" val="20005"/>
                    </a:ext>
                  </a:extLst>
                </a:gridCol>
              </a:tblGrid>
              <a:tr h="1086733">
                <a:tc>
                  <a:txBody>
                    <a:bodyPr/>
                    <a:lstStyle/>
                    <a:p>
                      <a:pPr algn="ctr"/>
                      <a:r>
                        <a:rPr lang="en-US" sz="1400" dirty="0"/>
                        <a:t>S/NO</a:t>
                      </a:r>
                    </a:p>
                    <a:p>
                      <a:pPr algn="ctr"/>
                      <a:endParaRPr lang="en-US" sz="1400" dirty="0"/>
                    </a:p>
                    <a:p>
                      <a:pPr algn="ctr"/>
                      <a:endParaRPr lang="en-US" sz="1400" dirty="0"/>
                    </a:p>
                    <a:p>
                      <a:pPr algn="ctr"/>
                      <a:endParaRPr lang="en-US" sz="1400" dirty="0" smtClean="0"/>
                    </a:p>
                    <a:p>
                      <a:pPr algn="ctr"/>
                      <a:r>
                        <a:rPr lang="en-US" sz="1400" dirty="0" smtClean="0"/>
                        <a:t>A</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a:t>DETAILS</a:t>
                      </a:r>
                    </a:p>
                    <a:p>
                      <a:pPr algn="ctr"/>
                      <a:endParaRPr lang="en-US" sz="1400" dirty="0"/>
                    </a:p>
                    <a:p>
                      <a:pPr algn="ctr"/>
                      <a:endParaRPr lang="en-US" sz="1400" dirty="0"/>
                    </a:p>
                    <a:p>
                      <a:pPr algn="ctr"/>
                      <a:endParaRPr lang="en-US" sz="1400" dirty="0" smtClean="0"/>
                    </a:p>
                    <a:p>
                      <a:pPr algn="ctr"/>
                      <a:r>
                        <a:rPr lang="en-US" sz="1400" dirty="0" smtClean="0"/>
                        <a:t>B</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REVISED </a:t>
                      </a:r>
                      <a:r>
                        <a:rPr lang="en-US" sz="1400" dirty="0"/>
                        <a:t>ESTIMATES </a:t>
                      </a:r>
                      <a:r>
                        <a:rPr lang="en-US" sz="1400" dirty="0" smtClean="0"/>
                        <a:t>2019</a:t>
                      </a:r>
                      <a:endParaRPr lang="en-US" sz="1400" dirty="0"/>
                    </a:p>
                    <a:p>
                      <a:pPr algn="ctr"/>
                      <a:endParaRPr lang="en-US" sz="1400" dirty="0"/>
                    </a:p>
                    <a:p>
                      <a:pPr algn="ctr"/>
                      <a:r>
                        <a:rPr lang="en-US" sz="1400" dirty="0" smtClean="0"/>
                        <a:t>C</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REVISED </a:t>
                      </a:r>
                      <a:r>
                        <a:rPr lang="en-US" sz="1400" dirty="0"/>
                        <a:t>ESTIMATES </a:t>
                      </a:r>
                      <a:r>
                        <a:rPr lang="en-US" sz="1400" dirty="0" smtClean="0"/>
                        <a:t>July–Sept. 2020</a:t>
                      </a:r>
                      <a:endParaRPr lang="en-US" sz="1400" dirty="0"/>
                    </a:p>
                    <a:p>
                      <a:pPr algn="ctr"/>
                      <a:r>
                        <a:rPr lang="en-US" sz="1400" dirty="0" smtClean="0"/>
                        <a:t>D</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a:t>ACTUAL EXPENDITURE </a:t>
                      </a:r>
                      <a:r>
                        <a:rPr lang="en-US" sz="1400" baseline="0" dirty="0"/>
                        <a:t> AS AT </a:t>
                      </a:r>
                      <a:r>
                        <a:rPr lang="en-US" sz="1400" baseline="0" dirty="0" smtClean="0"/>
                        <a:t>30/09/2020</a:t>
                      </a:r>
                      <a:endParaRPr lang="en-US" sz="1400" baseline="0" dirty="0"/>
                    </a:p>
                    <a:p>
                      <a:pPr algn="ctr"/>
                      <a:r>
                        <a:rPr lang="en-US" sz="1400" baseline="0" dirty="0"/>
                        <a:t>E</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marL="0" algn="ctr" defTabSz="457200" rtl="0" eaLnBrk="1" fontAlgn="ctr" latinLnBrk="0" hangingPunct="1"/>
                      <a:r>
                        <a:rPr lang="en-US" sz="1400" b="1" kern="1200" dirty="0" smtClean="0">
                          <a:solidFill>
                            <a:schemeClr val="tx1"/>
                          </a:solidFill>
                          <a:latin typeface="+mn-lt"/>
                          <a:ea typeface="+mn-ea"/>
                          <a:cs typeface="+mn-cs"/>
                        </a:rPr>
                        <a:t>3rd Qtr. Balances</a:t>
                      </a:r>
                    </a:p>
                    <a:p>
                      <a:pPr marL="0" algn="ctr" defTabSz="457200" rtl="0" eaLnBrk="1" fontAlgn="ctr" latinLnBrk="0" hangingPunct="1"/>
                      <a:endParaRPr lang="en-US" sz="1400" b="1" kern="1200" dirty="0" smtClean="0">
                        <a:solidFill>
                          <a:schemeClr val="tx1"/>
                        </a:solidFill>
                        <a:latin typeface="+mn-lt"/>
                        <a:ea typeface="+mn-ea"/>
                        <a:cs typeface="+mn-cs"/>
                      </a:endParaRPr>
                    </a:p>
                    <a:p>
                      <a:pPr marL="0" algn="ctr" defTabSz="457200" rtl="0" eaLnBrk="1" fontAlgn="ctr" latinLnBrk="0" hangingPunct="1"/>
                      <a:endParaRPr lang="en-US" sz="1400" b="1" kern="1200" dirty="0" smtClean="0">
                        <a:solidFill>
                          <a:schemeClr val="tx1"/>
                        </a:solidFill>
                        <a:latin typeface="+mn-lt"/>
                        <a:ea typeface="+mn-ea"/>
                        <a:cs typeface="+mn-cs"/>
                      </a:endParaRPr>
                    </a:p>
                    <a:p>
                      <a:pPr marL="0" algn="ctr" defTabSz="457200" rtl="0" eaLnBrk="1" fontAlgn="ctr" latinLnBrk="0" hangingPunct="1"/>
                      <a:r>
                        <a:rPr lang="en-US" sz="1400" b="1" kern="1200" dirty="0" smtClean="0">
                          <a:solidFill>
                            <a:schemeClr val="tx1"/>
                          </a:solidFill>
                          <a:latin typeface="+mn-lt"/>
                          <a:ea typeface="+mn-ea"/>
                          <a:cs typeface="+mn-cs"/>
                        </a:rPr>
                        <a:t>F</a:t>
                      </a:r>
                    </a:p>
                  </a:txBody>
                  <a:tcPr marL="99060" marR="99060" anchor="ctr">
                    <a:solidFill>
                      <a:srgbClr val="54B0F0"/>
                    </a:solidFill>
                  </a:tcPr>
                </a:tc>
                <a:tc>
                  <a:txBody>
                    <a:bodyPr/>
                    <a:lstStyle/>
                    <a:p>
                      <a:pPr marL="0" algn="ctr" defTabSz="457200" rtl="0" eaLnBrk="1" latinLnBrk="0" hangingPunct="1"/>
                      <a:r>
                        <a:rPr lang="en-US" sz="1400" b="1" kern="1200" dirty="0">
                          <a:solidFill>
                            <a:schemeClr val="tx1"/>
                          </a:solidFill>
                          <a:latin typeface="+mn-lt"/>
                          <a:ea typeface="+mn-ea"/>
                          <a:cs typeface="+mn-cs"/>
                        </a:rPr>
                        <a:t>% PERFORMANCE (E/DX100)</a:t>
                      </a:r>
                    </a:p>
                    <a:p>
                      <a:pPr marL="0" algn="ctr" defTabSz="457200" rtl="0" eaLnBrk="1" latinLnBrk="0" hangingPunct="1"/>
                      <a:endParaRPr lang="en-US" sz="1400" b="1" kern="1200" dirty="0">
                        <a:solidFill>
                          <a:schemeClr val="tx1"/>
                        </a:solidFill>
                        <a:latin typeface="+mn-lt"/>
                        <a:ea typeface="+mn-ea"/>
                        <a:cs typeface="+mn-cs"/>
                      </a:endParaRPr>
                    </a:p>
                    <a:p>
                      <a:pPr marL="0" algn="ctr" defTabSz="457200" rtl="0" eaLnBrk="1" latinLnBrk="0" hangingPunct="1"/>
                      <a:r>
                        <a:rPr lang="en-US" sz="1400" b="1" kern="1200" dirty="0" smtClean="0">
                          <a:solidFill>
                            <a:schemeClr val="tx1"/>
                          </a:solidFill>
                          <a:latin typeface="+mn-lt"/>
                          <a:ea typeface="+mn-ea"/>
                          <a:cs typeface="+mn-cs"/>
                        </a:rPr>
                        <a:t>G</a:t>
                      </a:r>
                      <a:endParaRPr lang="en-US" sz="1400" b="1" kern="1200" dirty="0">
                        <a:solidFill>
                          <a:schemeClr val="tx1"/>
                        </a:solidFill>
                        <a:latin typeface="+mn-lt"/>
                        <a:ea typeface="+mn-ea"/>
                        <a:cs typeface="+mn-cs"/>
                      </a:endParaRPr>
                    </a:p>
                  </a:txBody>
                  <a:tcPr marL="99060" marR="99060" anchor="ctr">
                    <a:solidFill>
                      <a:srgbClr val="54B0F0"/>
                    </a:solidFill>
                  </a:tcPr>
                </a:tc>
                <a:extLst>
                  <a:ext uri="{0D108BD9-81ED-4DB2-BD59-A6C34878D82A}">
                    <a16:rowId xmlns:a16="http://schemas.microsoft.com/office/drawing/2014/main" val="10000"/>
                  </a:ext>
                </a:extLst>
              </a:tr>
              <a:tr h="1026855">
                <a:tc>
                  <a:txBody>
                    <a:bodyPr/>
                    <a:lstStyle/>
                    <a:p>
                      <a:r>
                        <a:rPr lang="en-US" sz="1200" dirty="0"/>
                        <a:t>1.</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r>
                        <a:rPr lang="en-US" sz="1200" dirty="0"/>
                        <a:t>Personnel Cost including Statutory</a:t>
                      </a:r>
                      <a:r>
                        <a:rPr lang="en-US" sz="1200" baseline="0" dirty="0"/>
                        <a:t> </a:t>
                      </a:r>
                      <a:r>
                        <a:rPr lang="en-US" sz="1200" dirty="0"/>
                        <a:t>Office holders </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pPr algn="ctr" rtl="0" fontAlgn="t"/>
                      <a:r>
                        <a:rPr lang="en-US" sz="1300" b="0" i="0" u="none" strike="noStrike" dirty="0">
                          <a:solidFill>
                            <a:schemeClr val="tx1"/>
                          </a:solidFill>
                          <a:effectLst/>
                          <a:latin typeface="Times New Roman" panose="02020603050405020304" pitchFamily="18" charset="0"/>
                        </a:rPr>
                        <a:t>38,197,592,479</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9,549,398,120</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8,246,020,345</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1,303,377,775</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86.35</a:t>
                      </a:r>
                    </a:p>
                  </a:txBody>
                  <a:tcPr marL="9525" marR="9525" marT="9525" marB="0" anchor="ctr">
                    <a:solidFill>
                      <a:srgbClr val="FF99FF"/>
                    </a:solidFill>
                  </a:tcPr>
                </a:tc>
                <a:extLst>
                  <a:ext uri="{0D108BD9-81ED-4DB2-BD59-A6C34878D82A}">
                    <a16:rowId xmlns:a16="http://schemas.microsoft.com/office/drawing/2014/main" val="10001"/>
                  </a:ext>
                </a:extLst>
              </a:tr>
              <a:tr h="792841">
                <a:tc>
                  <a:txBody>
                    <a:bodyPr/>
                    <a:lstStyle/>
                    <a:p>
                      <a:r>
                        <a:rPr lang="en-US" sz="1200" dirty="0"/>
                        <a:t>2.</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r>
                        <a:rPr lang="en-US" sz="1200" dirty="0"/>
                        <a:t>Overhead Costs</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pPr algn="ctr" rtl="0" fontAlgn="b"/>
                      <a:r>
                        <a:rPr lang="en-US" sz="1300" b="0" i="0" u="none" strike="noStrike" dirty="0">
                          <a:solidFill>
                            <a:schemeClr val="tx1"/>
                          </a:solidFill>
                          <a:effectLst/>
                          <a:latin typeface="Franklin Gothic Book" panose="020B0503020102020204" pitchFamily="34" charset="0"/>
                        </a:rPr>
                        <a:t>27,327,747,030</a:t>
                      </a:r>
                    </a:p>
                  </a:txBody>
                  <a:tcPr marL="9525" marR="9525" marT="9525" marB="0" anchor="ctr">
                    <a:solidFill>
                      <a:srgbClr val="FF99FF"/>
                    </a:solidFill>
                  </a:tcPr>
                </a:tc>
                <a:tc>
                  <a:txBody>
                    <a:bodyPr/>
                    <a:lstStyle/>
                    <a:p>
                      <a:pPr algn="ctr" rtl="0" fontAlgn="b"/>
                      <a:r>
                        <a:rPr lang="en-US" sz="1300" b="0" i="0" u="none" strike="noStrike" dirty="0" smtClean="0">
                          <a:solidFill>
                            <a:schemeClr val="tx1"/>
                          </a:solidFill>
                          <a:effectLst/>
                          <a:latin typeface="Franklin Gothic Book" panose="020B0503020102020204" pitchFamily="34" charset="0"/>
                        </a:rPr>
                        <a:t>6,831,936,757</a:t>
                      </a:r>
                      <a:endParaRPr lang="en-US" sz="1300" b="0" i="0" u="none" strike="noStrike" dirty="0">
                        <a:solidFill>
                          <a:schemeClr val="tx1"/>
                        </a:solidFill>
                        <a:effectLst/>
                        <a:latin typeface="Franklin Gothic Book" panose="020B0503020102020204" pitchFamily="34" charset="0"/>
                      </a:endParaRP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4,172,817,721</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2,659,119,037</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61.08</a:t>
                      </a:r>
                    </a:p>
                  </a:txBody>
                  <a:tcPr marL="9525" marR="9525" marT="9525" marB="0" anchor="ctr">
                    <a:solidFill>
                      <a:srgbClr val="FF99FF"/>
                    </a:solidFill>
                  </a:tcPr>
                </a:tc>
                <a:extLst>
                  <a:ext uri="{0D108BD9-81ED-4DB2-BD59-A6C34878D82A}">
                    <a16:rowId xmlns:a16="http://schemas.microsoft.com/office/drawing/2014/main" val="10002"/>
                  </a:ext>
                </a:extLst>
              </a:tr>
              <a:tr h="792841">
                <a:tc>
                  <a:txBody>
                    <a:bodyPr/>
                    <a:lstStyle/>
                    <a:p>
                      <a:endParaRPr lang="en-US" sz="1200" b="1" dirty="0">
                        <a:solidFill>
                          <a:schemeClr val="bg1"/>
                        </a:solidFill>
                        <a:latin typeface="Arial" pitchFamily="34" charset="0"/>
                        <a:cs typeface="Arial" pitchFamily="34" charset="0"/>
                      </a:endParaRPr>
                    </a:p>
                  </a:txBody>
                  <a:tcPr marL="99060" marR="99060" anchor="ctr">
                    <a:solidFill>
                      <a:srgbClr val="FF99FF"/>
                    </a:solidFill>
                  </a:tcPr>
                </a:tc>
                <a:tc>
                  <a:txBody>
                    <a:bodyPr/>
                    <a:lstStyle/>
                    <a:p>
                      <a:r>
                        <a:rPr lang="en-US" sz="1200" dirty="0"/>
                        <a:t>Total</a:t>
                      </a:r>
                      <a:endParaRPr lang="en-US" sz="1200" b="1" dirty="0">
                        <a:solidFill>
                          <a:schemeClr val="bg1"/>
                        </a:solidFill>
                        <a:latin typeface="Arial Black" pitchFamily="34" charset="0"/>
                        <a:cs typeface="Arial" pitchFamily="34" charset="0"/>
                      </a:endParaRPr>
                    </a:p>
                  </a:txBody>
                  <a:tcPr marL="99060" marR="99060" anchor="ctr">
                    <a:solidFill>
                      <a:srgbClr val="FF99FF"/>
                    </a:solidFill>
                  </a:tcPr>
                </a:tc>
                <a:tc>
                  <a:txBody>
                    <a:bodyPr/>
                    <a:lstStyle/>
                    <a:p>
                      <a:pPr algn="ctr" rtl="0" fontAlgn="b"/>
                      <a:r>
                        <a:rPr lang="en-US" sz="1300" b="0" i="0" u="none" strike="noStrike" dirty="0">
                          <a:solidFill>
                            <a:schemeClr val="tx1"/>
                          </a:solidFill>
                          <a:effectLst/>
                          <a:latin typeface="Franklin Gothic Book" panose="020B0503020102020204" pitchFamily="34" charset="0"/>
                        </a:rPr>
                        <a:t>65,525,339,509</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16,381,334,877</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12,418,838,066</a:t>
                      </a:r>
                    </a:p>
                  </a:txBody>
                  <a:tcPr marL="9525" marR="9525" marT="9525" marB="0" anchor="ctr">
                    <a:solidFill>
                      <a:srgbClr val="FF99FF"/>
                    </a:solidFill>
                  </a:tcPr>
                </a:tc>
                <a:tc>
                  <a:txBody>
                    <a:bodyPr/>
                    <a:lstStyle/>
                    <a:p>
                      <a:pPr algn="ctr" rtl="0" fontAlgn="b"/>
                      <a:r>
                        <a:rPr lang="en-US" sz="1300" b="0" i="0" u="none" strike="noStrike">
                          <a:solidFill>
                            <a:schemeClr val="tx1"/>
                          </a:solidFill>
                          <a:effectLst/>
                          <a:latin typeface="Franklin Gothic Book" panose="020B0503020102020204" pitchFamily="34" charset="0"/>
                        </a:rPr>
                        <a:t>3,962,496,811</a:t>
                      </a:r>
                    </a:p>
                  </a:txBody>
                  <a:tcPr marL="9525" marR="9525" marT="9525" marB="0" anchor="ctr">
                    <a:solidFill>
                      <a:srgbClr val="FF99FF"/>
                    </a:solidFill>
                  </a:tcPr>
                </a:tc>
                <a:tc>
                  <a:txBody>
                    <a:bodyPr/>
                    <a:lstStyle/>
                    <a:p>
                      <a:pPr algn="ctr" rtl="0" fontAlgn="b"/>
                      <a:r>
                        <a:rPr lang="en-US" sz="1300" b="0" i="0" u="none" strike="noStrike" dirty="0">
                          <a:solidFill>
                            <a:schemeClr val="tx1"/>
                          </a:solidFill>
                          <a:effectLst/>
                          <a:latin typeface="Franklin Gothic Book" panose="020B0503020102020204" pitchFamily="34" charset="0"/>
                        </a:rPr>
                        <a:t>75.81</a:t>
                      </a:r>
                    </a:p>
                  </a:txBody>
                  <a:tcPr marL="9525" marR="9525" marT="9525" marB="0" anchor="ctr">
                    <a:solidFill>
                      <a:srgbClr val="FF99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40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913D2646-299B-DE40-A84E-C67BEAC51ED0}"/>
              </a:ext>
            </a:extLst>
          </p:cNvPr>
          <p:cNvSpPr txBox="1"/>
          <p:nvPr/>
        </p:nvSpPr>
        <p:spPr>
          <a:xfrm>
            <a:off x="2743200" y="76200"/>
            <a:ext cx="4572000" cy="369332"/>
          </a:xfrm>
          <a:prstGeom prst="rect">
            <a:avLst/>
          </a:prstGeom>
          <a:noFill/>
        </p:spPr>
        <p:txBody>
          <a:bodyPr wrap="square" rtlCol="0">
            <a:spAutoFit/>
          </a:bodyPr>
          <a:lstStyle/>
          <a:p>
            <a:r>
              <a:rPr lang="en-US" b="1" dirty="0" smtClean="0">
                <a:solidFill>
                  <a:srgbClr val="C00000"/>
                </a:solidFill>
                <a:latin typeface="Lucida Calligraphy" pitchFamily="66" charset="0"/>
                <a:ea typeface="Calibri"/>
                <a:cs typeface="Times New Roman"/>
              </a:rPr>
              <a:t> </a:t>
            </a:r>
            <a:r>
              <a:rPr lang="en-US" b="1" dirty="0" smtClean="0">
                <a:solidFill>
                  <a:srgbClr val="0070C0"/>
                </a:solidFill>
                <a:latin typeface="Lucida Calligraphy" pitchFamily="66" charset="0"/>
                <a:ea typeface="Calibri"/>
                <a:cs typeface="Times New Roman"/>
              </a:rPr>
              <a:t>Recurrent </a:t>
            </a:r>
            <a:r>
              <a:rPr lang="en-US" b="1" dirty="0">
                <a:solidFill>
                  <a:srgbClr val="0070C0"/>
                </a:solidFill>
                <a:latin typeface="Lucida Calligraphy" pitchFamily="66" charset="0"/>
                <a:ea typeface="Calibri"/>
                <a:cs typeface="Times New Roman"/>
              </a:rPr>
              <a:t>Expenditure Analysis</a:t>
            </a:r>
          </a:p>
        </p:txBody>
      </p:sp>
      <p:graphicFrame>
        <p:nvGraphicFramePr>
          <p:cNvPr id="5" name="Chart 4"/>
          <p:cNvGraphicFramePr/>
          <p:nvPr>
            <p:extLst>
              <p:ext uri="{D42A27DB-BD31-4B8C-83A1-F6EECF244321}">
                <p14:modId xmlns:p14="http://schemas.microsoft.com/office/powerpoint/2010/main" val="3044121330"/>
              </p:ext>
            </p:extLst>
          </p:nvPr>
        </p:nvGraphicFramePr>
        <p:xfrm>
          <a:off x="228600" y="445532"/>
          <a:ext cx="8839200" cy="6336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81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906000" cy="369332"/>
          </a:xfrm>
          <a:prstGeom prst="rect">
            <a:avLst/>
          </a:prstGeom>
          <a:noFill/>
        </p:spPr>
        <p:txBody>
          <a:bodyPr wrap="square" rtlCol="0">
            <a:spAutoFit/>
          </a:bodyPr>
          <a:lstStyle/>
          <a:p>
            <a:r>
              <a:rPr lang="en-US" b="1" dirty="0" smtClean="0">
                <a:solidFill>
                  <a:srgbClr val="0070C0"/>
                </a:solidFill>
                <a:latin typeface="Lucida Calligraphy" pitchFamily="66" charset="0"/>
                <a:ea typeface="Calibri"/>
                <a:cs typeface="Times New Roman"/>
              </a:rPr>
              <a:t>CUMULATIVE QUARTERS RECURRENT </a:t>
            </a:r>
            <a:r>
              <a:rPr lang="en-US" b="1" dirty="0">
                <a:solidFill>
                  <a:srgbClr val="0070C0"/>
                </a:solidFill>
                <a:latin typeface="Lucida Calligraphy" pitchFamily="66" charset="0"/>
                <a:ea typeface="Calibri"/>
                <a:cs typeface="Times New Roman"/>
              </a:rPr>
              <a:t>EXPENDITURE </a:t>
            </a:r>
            <a:r>
              <a:rPr lang="en-US" b="1" dirty="0" smtClean="0">
                <a:solidFill>
                  <a:srgbClr val="0070C0"/>
                </a:solidFill>
                <a:latin typeface="Lucida Calligraphy" pitchFamily="66" charset="0"/>
                <a:ea typeface="Calibri"/>
                <a:cs typeface="Times New Roman"/>
              </a:rPr>
              <a:t>PERFORMANCE</a:t>
            </a:r>
          </a:p>
        </p:txBody>
      </p:sp>
      <p:graphicFrame>
        <p:nvGraphicFramePr>
          <p:cNvPr id="3" name="Table 2"/>
          <p:cNvGraphicFramePr>
            <a:graphicFrameLocks noGrp="1"/>
          </p:cNvGraphicFramePr>
          <p:nvPr>
            <p:extLst>
              <p:ext uri="{D42A27DB-BD31-4B8C-83A1-F6EECF244321}">
                <p14:modId xmlns:p14="http://schemas.microsoft.com/office/powerpoint/2010/main" val="1472493068"/>
              </p:ext>
            </p:extLst>
          </p:nvPr>
        </p:nvGraphicFramePr>
        <p:xfrm>
          <a:off x="495300" y="2667000"/>
          <a:ext cx="9009967" cy="3984137"/>
        </p:xfrm>
        <a:graphic>
          <a:graphicData uri="http://schemas.openxmlformats.org/drawingml/2006/table">
            <a:tbl>
              <a:tblPr firstRow="1" bandRow="1">
                <a:tableStyleId>{BDBED569-4797-4DF1-A0F4-6AAB3CD982D8}</a:tableStyleId>
              </a:tblPr>
              <a:tblGrid>
                <a:gridCol w="808809">
                  <a:extLst>
                    <a:ext uri="{9D8B030D-6E8A-4147-A177-3AD203B41FA5}">
                      <a16:colId xmlns:a16="http://schemas.microsoft.com/office/drawing/2014/main" val="20000"/>
                    </a:ext>
                  </a:extLst>
                </a:gridCol>
                <a:gridCol w="1550218">
                  <a:extLst>
                    <a:ext uri="{9D8B030D-6E8A-4147-A177-3AD203B41FA5}">
                      <a16:colId xmlns:a16="http://schemas.microsoft.com/office/drawing/2014/main" val="20001"/>
                    </a:ext>
                  </a:extLst>
                </a:gridCol>
                <a:gridCol w="1280615">
                  <a:extLst>
                    <a:ext uri="{9D8B030D-6E8A-4147-A177-3AD203B41FA5}">
                      <a16:colId xmlns:a16="http://schemas.microsoft.com/office/drawing/2014/main" val="20002"/>
                    </a:ext>
                  </a:extLst>
                </a:gridCol>
                <a:gridCol w="1280615">
                  <a:extLst>
                    <a:ext uri="{9D8B030D-6E8A-4147-A177-3AD203B41FA5}">
                      <a16:colId xmlns:a16="http://schemas.microsoft.com/office/drawing/2014/main" val="20003"/>
                    </a:ext>
                  </a:extLst>
                </a:gridCol>
                <a:gridCol w="1366243">
                  <a:extLst>
                    <a:ext uri="{9D8B030D-6E8A-4147-A177-3AD203B41FA5}">
                      <a16:colId xmlns:a16="http://schemas.microsoft.com/office/drawing/2014/main" val="20004"/>
                    </a:ext>
                  </a:extLst>
                </a:gridCol>
                <a:gridCol w="1319283">
                  <a:extLst>
                    <a:ext uri="{9D8B030D-6E8A-4147-A177-3AD203B41FA5}">
                      <a16:colId xmlns:a16="http://schemas.microsoft.com/office/drawing/2014/main" val="636523619"/>
                    </a:ext>
                  </a:extLst>
                </a:gridCol>
                <a:gridCol w="1404184">
                  <a:extLst>
                    <a:ext uri="{9D8B030D-6E8A-4147-A177-3AD203B41FA5}">
                      <a16:colId xmlns:a16="http://schemas.microsoft.com/office/drawing/2014/main" val="20005"/>
                    </a:ext>
                  </a:extLst>
                </a:gridCol>
              </a:tblGrid>
              <a:tr h="1086733">
                <a:tc>
                  <a:txBody>
                    <a:bodyPr/>
                    <a:lstStyle/>
                    <a:p>
                      <a:pPr algn="ctr"/>
                      <a:r>
                        <a:rPr lang="en-US" sz="1400" dirty="0"/>
                        <a:t>S/NO</a:t>
                      </a:r>
                    </a:p>
                    <a:p>
                      <a:pPr algn="ctr"/>
                      <a:endParaRPr lang="en-US" sz="1400" dirty="0"/>
                    </a:p>
                    <a:p>
                      <a:pPr algn="ctr"/>
                      <a:endParaRPr lang="en-US" sz="1400" dirty="0"/>
                    </a:p>
                    <a:p>
                      <a:pPr algn="ctr"/>
                      <a:endParaRPr lang="en-US" sz="1400" dirty="0" smtClean="0"/>
                    </a:p>
                    <a:p>
                      <a:pPr algn="ctr"/>
                      <a:r>
                        <a:rPr lang="en-US" sz="1400" dirty="0" smtClean="0"/>
                        <a:t>A</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a:t>DETAILS</a:t>
                      </a:r>
                    </a:p>
                    <a:p>
                      <a:pPr algn="ctr"/>
                      <a:endParaRPr lang="en-US" sz="1400" dirty="0"/>
                    </a:p>
                    <a:p>
                      <a:pPr algn="ctr"/>
                      <a:endParaRPr lang="en-US" sz="1400" dirty="0"/>
                    </a:p>
                    <a:p>
                      <a:pPr algn="ctr"/>
                      <a:endParaRPr lang="en-US" sz="1400" dirty="0" smtClean="0"/>
                    </a:p>
                    <a:p>
                      <a:pPr algn="ctr"/>
                      <a:r>
                        <a:rPr lang="en-US" sz="1400" dirty="0" smtClean="0"/>
                        <a:t>B</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REVISED </a:t>
                      </a:r>
                      <a:r>
                        <a:rPr lang="en-US" sz="1400" dirty="0"/>
                        <a:t>ESTIMATES </a:t>
                      </a:r>
                      <a:r>
                        <a:rPr lang="en-US" sz="1400" dirty="0" smtClean="0"/>
                        <a:t>2019</a:t>
                      </a:r>
                      <a:endParaRPr lang="en-US" sz="1400" dirty="0"/>
                    </a:p>
                    <a:p>
                      <a:pPr algn="ctr"/>
                      <a:endParaRPr lang="en-US" sz="1400" dirty="0"/>
                    </a:p>
                    <a:p>
                      <a:pPr algn="ctr"/>
                      <a:endParaRPr lang="en-US" sz="1400" dirty="0" smtClean="0"/>
                    </a:p>
                    <a:p>
                      <a:pPr algn="ctr"/>
                      <a:r>
                        <a:rPr lang="en-US" sz="1400" dirty="0" smtClean="0"/>
                        <a:t>C</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REVISED </a:t>
                      </a:r>
                      <a:r>
                        <a:rPr lang="en-US" sz="1400" dirty="0"/>
                        <a:t>ESTIMATES </a:t>
                      </a:r>
                      <a:r>
                        <a:rPr lang="en-US" sz="1400" dirty="0" smtClean="0"/>
                        <a:t> Jan–Sept. 2020</a:t>
                      </a:r>
                      <a:endParaRPr lang="en-US" sz="1400" dirty="0"/>
                    </a:p>
                    <a:p>
                      <a:pPr algn="ctr"/>
                      <a:endParaRPr lang="en-US" sz="1400" dirty="0" smtClean="0"/>
                    </a:p>
                    <a:p>
                      <a:pPr algn="ctr"/>
                      <a:r>
                        <a:rPr lang="en-US" sz="1400" dirty="0" smtClean="0"/>
                        <a:t>D</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a:t>ACTUAL EXPENDITURE </a:t>
                      </a:r>
                      <a:r>
                        <a:rPr lang="en-US" sz="1400" baseline="0" dirty="0"/>
                        <a:t> </a:t>
                      </a:r>
                      <a:r>
                        <a:rPr lang="en-US" sz="1400" baseline="0" dirty="0" smtClean="0"/>
                        <a:t>from           Jan.-Sept. 2020</a:t>
                      </a:r>
                      <a:endParaRPr lang="en-US" sz="1400" baseline="0" dirty="0"/>
                    </a:p>
                    <a:p>
                      <a:pPr algn="ctr"/>
                      <a:r>
                        <a:rPr lang="en-US" sz="1400" baseline="0" dirty="0"/>
                        <a:t>E</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marL="0" algn="ctr" defTabSz="457200" rtl="0" eaLnBrk="1" fontAlgn="ctr" latinLnBrk="0" hangingPunct="1"/>
                      <a:r>
                        <a:rPr lang="en-US" sz="1400" b="1" kern="1200" dirty="0" smtClean="0">
                          <a:solidFill>
                            <a:schemeClr val="tx1"/>
                          </a:solidFill>
                          <a:latin typeface="+mn-lt"/>
                          <a:ea typeface="+mn-ea"/>
                          <a:cs typeface="+mn-cs"/>
                        </a:rPr>
                        <a:t>Cum </a:t>
                      </a:r>
                      <a:r>
                        <a:rPr lang="en-US" sz="1400" b="1" kern="1200" dirty="0">
                          <a:solidFill>
                            <a:schemeClr val="tx1"/>
                          </a:solidFill>
                          <a:latin typeface="+mn-lt"/>
                          <a:ea typeface="+mn-ea"/>
                          <a:cs typeface="+mn-cs"/>
                        </a:rPr>
                        <a:t>3 </a:t>
                      </a:r>
                      <a:r>
                        <a:rPr lang="en-US" sz="1400" b="1" kern="1200" dirty="0" err="1">
                          <a:solidFill>
                            <a:schemeClr val="tx1"/>
                          </a:solidFill>
                          <a:latin typeface="+mn-lt"/>
                          <a:ea typeface="+mn-ea"/>
                          <a:cs typeface="+mn-cs"/>
                        </a:rPr>
                        <a:t>Qtr</a:t>
                      </a:r>
                      <a:r>
                        <a:rPr lang="en-US" sz="1400" b="1" kern="1200" dirty="0">
                          <a:solidFill>
                            <a:schemeClr val="tx1"/>
                          </a:solidFill>
                          <a:latin typeface="+mn-lt"/>
                          <a:ea typeface="+mn-ea"/>
                          <a:cs typeface="+mn-cs"/>
                        </a:rPr>
                        <a:t> </a:t>
                      </a:r>
                      <a:r>
                        <a:rPr lang="en-US" sz="1400" b="1" kern="1200" dirty="0" smtClean="0">
                          <a:solidFill>
                            <a:schemeClr val="tx1"/>
                          </a:solidFill>
                          <a:latin typeface="+mn-lt"/>
                          <a:ea typeface="+mn-ea"/>
                          <a:cs typeface="+mn-cs"/>
                        </a:rPr>
                        <a:t>Balance</a:t>
                      </a:r>
                    </a:p>
                    <a:p>
                      <a:pPr marL="0" algn="ctr" defTabSz="457200" rtl="0" eaLnBrk="1" fontAlgn="ctr" latinLnBrk="0" hangingPunct="1"/>
                      <a:endParaRPr lang="en-US" sz="1400" b="1" kern="1200" dirty="0" smtClean="0">
                        <a:solidFill>
                          <a:schemeClr val="tx1"/>
                        </a:solidFill>
                        <a:latin typeface="+mn-lt"/>
                        <a:ea typeface="+mn-ea"/>
                        <a:cs typeface="+mn-cs"/>
                      </a:endParaRPr>
                    </a:p>
                    <a:p>
                      <a:pPr marL="0" algn="ctr" defTabSz="457200" rtl="0" eaLnBrk="1" fontAlgn="ctr" latinLnBrk="0" hangingPunct="1"/>
                      <a:endParaRPr lang="en-US" sz="1400" b="1" kern="1200" dirty="0" smtClean="0">
                        <a:solidFill>
                          <a:schemeClr val="tx1"/>
                        </a:solidFill>
                        <a:latin typeface="+mn-lt"/>
                        <a:ea typeface="+mn-ea"/>
                        <a:cs typeface="+mn-cs"/>
                      </a:endParaRPr>
                    </a:p>
                    <a:p>
                      <a:pPr marL="0" algn="ctr" defTabSz="457200" rtl="0" eaLnBrk="1" fontAlgn="ctr" latinLnBrk="0" hangingPunct="1"/>
                      <a:r>
                        <a:rPr lang="en-US" sz="1400" b="1" kern="1200" dirty="0" smtClean="0">
                          <a:solidFill>
                            <a:schemeClr val="tx1"/>
                          </a:solidFill>
                          <a:latin typeface="+mn-lt"/>
                          <a:ea typeface="+mn-ea"/>
                          <a:cs typeface="+mn-cs"/>
                        </a:rPr>
                        <a:t>F</a:t>
                      </a:r>
                      <a:endParaRPr lang="en-US" sz="1400" b="1" kern="1200" dirty="0">
                        <a:solidFill>
                          <a:schemeClr val="tx1"/>
                        </a:solidFill>
                        <a:latin typeface="+mn-lt"/>
                        <a:ea typeface="+mn-ea"/>
                        <a:cs typeface="+mn-cs"/>
                      </a:endParaRPr>
                    </a:p>
                  </a:txBody>
                  <a:tcPr marL="9525" marR="9525" marT="9525" marB="0" anchor="ctr">
                    <a:solidFill>
                      <a:srgbClr val="54B0F0"/>
                    </a:solidFill>
                  </a:tcPr>
                </a:tc>
                <a:tc>
                  <a:txBody>
                    <a:bodyPr/>
                    <a:lstStyle/>
                    <a:p>
                      <a:pPr marL="0" algn="ctr" defTabSz="457200" rtl="0" eaLnBrk="1" latinLnBrk="0" hangingPunct="1"/>
                      <a:r>
                        <a:rPr lang="en-US" sz="1400" b="1" kern="1200" dirty="0">
                          <a:solidFill>
                            <a:schemeClr val="tx1"/>
                          </a:solidFill>
                          <a:latin typeface="+mn-lt"/>
                          <a:ea typeface="+mn-ea"/>
                          <a:cs typeface="+mn-cs"/>
                        </a:rPr>
                        <a:t>% PERFORMANCE (E/DX100)</a:t>
                      </a:r>
                    </a:p>
                    <a:p>
                      <a:pPr marL="0" algn="ctr" defTabSz="457200" rtl="0" eaLnBrk="1" latinLnBrk="0" hangingPunct="1"/>
                      <a:endParaRPr lang="en-US" sz="1400" b="1" kern="1200" dirty="0">
                        <a:solidFill>
                          <a:schemeClr val="tx1"/>
                        </a:solidFill>
                        <a:latin typeface="+mn-lt"/>
                        <a:ea typeface="+mn-ea"/>
                        <a:cs typeface="+mn-cs"/>
                      </a:endParaRPr>
                    </a:p>
                    <a:p>
                      <a:pPr marL="0" algn="ctr" defTabSz="457200" rtl="0" eaLnBrk="1" latinLnBrk="0" hangingPunct="1"/>
                      <a:r>
                        <a:rPr lang="en-US" sz="1400" b="1" kern="1200" dirty="0">
                          <a:solidFill>
                            <a:schemeClr val="tx1"/>
                          </a:solidFill>
                          <a:latin typeface="+mn-lt"/>
                          <a:ea typeface="+mn-ea"/>
                          <a:cs typeface="+mn-cs"/>
                        </a:rPr>
                        <a:t>G</a:t>
                      </a:r>
                      <a:endParaRPr lang="en-US" sz="1400" b="1" kern="1200" dirty="0" smtClean="0">
                        <a:solidFill>
                          <a:schemeClr val="tx1"/>
                        </a:solidFill>
                        <a:latin typeface="+mn-lt"/>
                        <a:ea typeface="+mn-ea"/>
                        <a:cs typeface="+mn-cs"/>
                      </a:endParaRPr>
                    </a:p>
                  </a:txBody>
                  <a:tcPr marL="99060" marR="99060" anchor="ctr">
                    <a:solidFill>
                      <a:srgbClr val="54B0F0"/>
                    </a:solidFill>
                  </a:tcPr>
                </a:tc>
                <a:extLst>
                  <a:ext uri="{0D108BD9-81ED-4DB2-BD59-A6C34878D82A}">
                    <a16:rowId xmlns:a16="http://schemas.microsoft.com/office/drawing/2014/main" val="10000"/>
                  </a:ext>
                </a:extLst>
              </a:tr>
              <a:tr h="1026855">
                <a:tc>
                  <a:txBody>
                    <a:bodyPr/>
                    <a:lstStyle/>
                    <a:p>
                      <a:r>
                        <a:rPr lang="en-US" sz="1200" dirty="0"/>
                        <a:t>1.</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r>
                        <a:rPr lang="en-US" sz="1200" dirty="0"/>
                        <a:t>Personnel Cost including Statutory</a:t>
                      </a:r>
                      <a:r>
                        <a:rPr lang="en-US" sz="1200" baseline="0" dirty="0"/>
                        <a:t> </a:t>
                      </a:r>
                      <a:r>
                        <a:rPr lang="en-US" sz="1200" dirty="0"/>
                        <a:t>Office holders </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38,197,592,479</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28,648,194,359</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24,632,646,150</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4,015,548,209</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85.98</a:t>
                      </a:r>
                    </a:p>
                  </a:txBody>
                  <a:tcPr marL="9525" marR="9525" marT="9525" marB="0" anchor="ctr">
                    <a:solidFill>
                      <a:srgbClr val="FF99FF"/>
                    </a:solidFill>
                  </a:tcPr>
                </a:tc>
                <a:extLst>
                  <a:ext uri="{0D108BD9-81ED-4DB2-BD59-A6C34878D82A}">
                    <a16:rowId xmlns:a16="http://schemas.microsoft.com/office/drawing/2014/main" val="10001"/>
                  </a:ext>
                </a:extLst>
              </a:tr>
              <a:tr h="792841">
                <a:tc>
                  <a:txBody>
                    <a:bodyPr/>
                    <a:lstStyle/>
                    <a:p>
                      <a:r>
                        <a:rPr lang="en-US" sz="1200" dirty="0"/>
                        <a:t>2.</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r>
                        <a:rPr lang="en-US" sz="1200" dirty="0"/>
                        <a:t>Overhead Costs</a:t>
                      </a:r>
                      <a:endParaRPr lang="en-US" sz="1200" dirty="0">
                        <a:solidFill>
                          <a:schemeClr val="bg1"/>
                        </a:solidFill>
                        <a:latin typeface="Arial" pitchFamily="34" charset="0"/>
                        <a:cs typeface="Arial" pitchFamily="34" charset="0"/>
                      </a:endParaRPr>
                    </a:p>
                  </a:txBody>
                  <a:tcPr marL="99060" marR="99060" anchor="ctr">
                    <a:solidFill>
                      <a:srgbClr val="FF99FF"/>
                    </a:solidFill>
                  </a:tcPr>
                </a:tc>
                <a:tc>
                  <a:txBody>
                    <a:bodyPr/>
                    <a:lstStyle/>
                    <a:p>
                      <a:pPr algn="ctr" rtl="0" fontAlgn="b"/>
                      <a:r>
                        <a:rPr lang="en-US" sz="1300" b="0" i="0" u="none" strike="noStrike">
                          <a:solidFill>
                            <a:srgbClr val="000000"/>
                          </a:solidFill>
                          <a:effectLst/>
                          <a:latin typeface="Franklin Gothic Book" panose="020B0503020102020204" pitchFamily="34" charset="0"/>
                        </a:rPr>
                        <a:t>27,327,747,030</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20,495,810,273</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18,843,668,225</a:t>
                      </a:r>
                    </a:p>
                  </a:txBody>
                  <a:tcPr marL="9525" marR="9525" marT="9525" marB="0" anchor="ctr">
                    <a:solidFill>
                      <a:srgbClr val="FF99FF"/>
                    </a:solidFill>
                  </a:tcPr>
                </a:tc>
                <a:tc>
                  <a:txBody>
                    <a:bodyPr/>
                    <a:lstStyle/>
                    <a:p>
                      <a:pPr algn="ctr" rtl="0" fontAlgn="t"/>
                      <a:r>
                        <a:rPr lang="en-US" sz="1300" b="0" i="0" u="none" strike="noStrike" dirty="0">
                          <a:solidFill>
                            <a:srgbClr val="000000"/>
                          </a:solidFill>
                          <a:effectLst/>
                          <a:latin typeface="Times New Roman" panose="02020603050405020304" pitchFamily="18" charset="0"/>
                        </a:rPr>
                        <a:t>1,652,142,048</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91.94</a:t>
                      </a:r>
                    </a:p>
                  </a:txBody>
                  <a:tcPr marL="9525" marR="9525" marT="9525" marB="0" anchor="ctr">
                    <a:solidFill>
                      <a:srgbClr val="FF99FF"/>
                    </a:solidFill>
                  </a:tcPr>
                </a:tc>
                <a:extLst>
                  <a:ext uri="{0D108BD9-81ED-4DB2-BD59-A6C34878D82A}">
                    <a16:rowId xmlns:a16="http://schemas.microsoft.com/office/drawing/2014/main" val="10002"/>
                  </a:ext>
                </a:extLst>
              </a:tr>
              <a:tr h="792841">
                <a:tc>
                  <a:txBody>
                    <a:bodyPr/>
                    <a:lstStyle/>
                    <a:p>
                      <a:endParaRPr lang="en-US" sz="1200" b="1" dirty="0">
                        <a:solidFill>
                          <a:schemeClr val="bg1"/>
                        </a:solidFill>
                        <a:latin typeface="Arial" pitchFamily="34" charset="0"/>
                        <a:cs typeface="Arial" pitchFamily="34" charset="0"/>
                      </a:endParaRPr>
                    </a:p>
                  </a:txBody>
                  <a:tcPr marL="99060" marR="99060" anchor="ctr">
                    <a:solidFill>
                      <a:srgbClr val="FF99FF"/>
                    </a:solidFill>
                  </a:tcPr>
                </a:tc>
                <a:tc>
                  <a:txBody>
                    <a:bodyPr/>
                    <a:lstStyle/>
                    <a:p>
                      <a:r>
                        <a:rPr lang="en-US" sz="1200" dirty="0"/>
                        <a:t>Total</a:t>
                      </a:r>
                      <a:endParaRPr lang="en-US" sz="1200" b="1" dirty="0">
                        <a:solidFill>
                          <a:schemeClr val="bg1"/>
                        </a:solidFill>
                        <a:latin typeface="Arial Black" pitchFamily="34" charset="0"/>
                        <a:cs typeface="Arial" pitchFamily="34" charset="0"/>
                      </a:endParaRPr>
                    </a:p>
                  </a:txBody>
                  <a:tcPr marL="99060" marR="99060" anchor="ctr">
                    <a:solidFill>
                      <a:srgbClr val="FF99FF"/>
                    </a:solidFill>
                  </a:tcPr>
                </a:tc>
                <a:tc>
                  <a:txBody>
                    <a:bodyPr/>
                    <a:lstStyle/>
                    <a:p>
                      <a:pPr algn="ctr" rtl="0" fontAlgn="b"/>
                      <a:r>
                        <a:rPr lang="en-US" sz="1300" b="0" i="0" u="none" strike="noStrike">
                          <a:solidFill>
                            <a:srgbClr val="000000"/>
                          </a:solidFill>
                          <a:effectLst/>
                          <a:latin typeface="Franklin Gothic Book" panose="020B0503020102020204" pitchFamily="34" charset="0"/>
                        </a:rPr>
                        <a:t>65,525,339,509</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49,144,004,632</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43,476,314,375</a:t>
                      </a:r>
                    </a:p>
                  </a:txBody>
                  <a:tcPr marL="9525" marR="9525" marT="9525" marB="0" anchor="ctr">
                    <a:solidFill>
                      <a:srgbClr val="FF99FF"/>
                    </a:solidFill>
                  </a:tcPr>
                </a:tc>
                <a:tc>
                  <a:txBody>
                    <a:bodyPr/>
                    <a:lstStyle/>
                    <a:p>
                      <a:pPr algn="ctr" rtl="0" fontAlgn="t"/>
                      <a:r>
                        <a:rPr lang="en-US" sz="1300" b="0" i="0" u="none" strike="noStrike">
                          <a:solidFill>
                            <a:srgbClr val="000000"/>
                          </a:solidFill>
                          <a:effectLst/>
                          <a:latin typeface="Times New Roman" panose="02020603050405020304" pitchFamily="18" charset="0"/>
                        </a:rPr>
                        <a:t>5,667,690,257</a:t>
                      </a:r>
                    </a:p>
                  </a:txBody>
                  <a:tcPr marL="9525" marR="9525" marT="9525" marB="0" anchor="ctr">
                    <a:solidFill>
                      <a:srgbClr val="FF99FF"/>
                    </a:solidFill>
                  </a:tcPr>
                </a:tc>
                <a:tc>
                  <a:txBody>
                    <a:bodyPr/>
                    <a:lstStyle/>
                    <a:p>
                      <a:pPr algn="ctr" rtl="0" fontAlgn="t"/>
                      <a:r>
                        <a:rPr lang="en-US" sz="1300" b="0" i="0" u="none" strike="noStrike" dirty="0">
                          <a:solidFill>
                            <a:srgbClr val="000000"/>
                          </a:solidFill>
                          <a:effectLst/>
                          <a:latin typeface="Times New Roman" panose="02020603050405020304" pitchFamily="18" charset="0"/>
                        </a:rPr>
                        <a:t>88.47</a:t>
                      </a:r>
                    </a:p>
                  </a:txBody>
                  <a:tcPr marL="9525" marR="9525" marT="9525" marB="0" anchor="ctr">
                    <a:solidFill>
                      <a:srgbClr val="FF99FF"/>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495300" y="533400"/>
            <a:ext cx="8832850" cy="2169825"/>
          </a:xfrm>
          <a:prstGeom prst="rect">
            <a:avLst/>
          </a:prstGeom>
          <a:noFill/>
        </p:spPr>
        <p:txBody>
          <a:bodyPr wrap="square" rtlCol="0">
            <a:spAutoFit/>
          </a:bodyPr>
          <a:lstStyle/>
          <a:p>
            <a:pPr algn="just"/>
            <a:r>
              <a:rPr lang="en-US" dirty="0">
                <a:latin typeface="Lucida Calligraphy" pitchFamily="66" charset="0"/>
                <a:cs typeface="Arial" pitchFamily="34" charset="0"/>
              </a:rPr>
              <a:t>The </a:t>
            </a:r>
            <a:r>
              <a:rPr lang="en-US" dirty="0" smtClean="0">
                <a:latin typeface="Lucida Calligraphy" pitchFamily="66" charset="0"/>
                <a:cs typeface="Arial" pitchFamily="34" charset="0"/>
              </a:rPr>
              <a:t>revised </a:t>
            </a:r>
            <a:r>
              <a:rPr lang="en-US" dirty="0">
                <a:latin typeface="Lucida Calligraphy" pitchFamily="66" charset="0"/>
                <a:cs typeface="Arial" pitchFamily="34" charset="0"/>
              </a:rPr>
              <a:t>recurrent expenditure for the period under review </a:t>
            </a:r>
            <a:r>
              <a:rPr lang="en-US" dirty="0" smtClean="0">
                <a:latin typeface="Lucida Calligraphy" pitchFamily="66" charset="0"/>
                <a:cs typeface="Arial" pitchFamily="34" charset="0"/>
              </a:rPr>
              <a:t>(January-Sept 2020) </a:t>
            </a:r>
            <a:r>
              <a:rPr lang="en-US" dirty="0">
                <a:latin typeface="Lucida Calligraphy" pitchFamily="66" charset="0"/>
                <a:cs typeface="Arial" pitchFamily="34" charset="0"/>
              </a:rPr>
              <a:t>was </a:t>
            </a:r>
            <a:r>
              <a:rPr lang="en-US" strike="dblStrike" dirty="0" smtClean="0">
                <a:latin typeface="Lucida Calligraphy" pitchFamily="66" charset="0"/>
                <a:cs typeface="Arial" pitchFamily="34" charset="0"/>
              </a:rPr>
              <a:t>N</a:t>
            </a:r>
            <a:r>
              <a:rPr lang="en-US" dirty="0" smtClean="0">
                <a:latin typeface="Lucida Calligraphy" pitchFamily="66" charset="0"/>
                <a:cs typeface="Times New Roman"/>
              </a:rPr>
              <a:t>49,144,004,632</a:t>
            </a:r>
            <a:r>
              <a:rPr lang="en-US" dirty="0" smtClean="0">
                <a:latin typeface="Lucida Calligraphy" pitchFamily="66" charset="0"/>
                <a:cs typeface="Arial" pitchFamily="34" charset="0"/>
              </a:rPr>
              <a:t> </a:t>
            </a:r>
            <a:r>
              <a:rPr lang="en-US" dirty="0">
                <a:latin typeface="Lucida Calligraphy" pitchFamily="66" charset="0"/>
                <a:cs typeface="Arial" pitchFamily="34" charset="0"/>
              </a:rPr>
              <a:t>while the actual for the same period was </a:t>
            </a:r>
            <a:r>
              <a:rPr lang="en-US" strike="dblStrike" dirty="0" smtClean="0">
                <a:latin typeface="Lucida Calligraphy" pitchFamily="66" charset="0"/>
                <a:cs typeface="Arial" pitchFamily="34" charset="0"/>
              </a:rPr>
              <a:t>N</a:t>
            </a:r>
            <a:r>
              <a:rPr lang="en-US" dirty="0" smtClean="0">
                <a:latin typeface="Lucida Calligraphy" pitchFamily="66" charset="0"/>
                <a:cs typeface="Times New Roman"/>
              </a:rPr>
              <a:t>43,476,314,375</a:t>
            </a:r>
            <a:r>
              <a:rPr lang="en-US" dirty="0" smtClean="0">
                <a:latin typeface="Lucida Calligraphy" pitchFamily="66" charset="0"/>
                <a:cs typeface="Arial" pitchFamily="34" charset="0"/>
              </a:rPr>
              <a:t> </a:t>
            </a:r>
            <a:r>
              <a:rPr lang="en-US" dirty="0">
                <a:latin typeface="Lucida Calligraphy" pitchFamily="66" charset="0"/>
                <a:cs typeface="Arial" pitchFamily="34" charset="0"/>
              </a:rPr>
              <a:t>representing </a:t>
            </a:r>
            <a:r>
              <a:rPr lang="en-US" dirty="0" smtClean="0">
                <a:latin typeface="Lucida Calligraphy" pitchFamily="66" charset="0"/>
                <a:cs typeface="Arial" pitchFamily="34" charset="0"/>
              </a:rPr>
              <a:t>88.47% </a:t>
            </a:r>
            <a:r>
              <a:rPr lang="en-US" dirty="0">
                <a:latin typeface="Lucida Calligraphy" pitchFamily="66" charset="0"/>
                <a:cs typeface="Arial" pitchFamily="34" charset="0"/>
              </a:rPr>
              <a:t>performance. The </a:t>
            </a:r>
            <a:r>
              <a:rPr lang="en-US" dirty="0" smtClean="0">
                <a:latin typeface="Lucida Calligraphy" pitchFamily="66" charset="0"/>
                <a:cs typeface="Arial" pitchFamily="34" charset="0"/>
              </a:rPr>
              <a:t>2020 Revised </a:t>
            </a:r>
            <a:r>
              <a:rPr lang="en-US" dirty="0">
                <a:latin typeface="Lucida Calligraphy" pitchFamily="66" charset="0"/>
                <a:cs typeface="Arial" pitchFamily="34" charset="0"/>
              </a:rPr>
              <a:t>Budget for the </a:t>
            </a:r>
            <a:r>
              <a:rPr lang="en-US" dirty="0" smtClean="0">
                <a:latin typeface="Lucida Calligraphy" pitchFamily="66" charset="0"/>
                <a:cs typeface="Arial" pitchFamily="34" charset="0"/>
              </a:rPr>
              <a:t>cumulative quarters </a:t>
            </a:r>
            <a:r>
              <a:rPr lang="en-US" dirty="0">
                <a:latin typeface="Lucida Calligraphy" pitchFamily="66" charset="0"/>
                <a:cs typeface="Arial" pitchFamily="34" charset="0"/>
              </a:rPr>
              <a:t>recurrent expenditure and the breakdown of the actual expenditure with the percentage performance are shown in the table below:</a:t>
            </a:r>
          </a:p>
          <a:p>
            <a:pPr>
              <a:lnSpc>
                <a:spcPct val="150000"/>
              </a:lnSpc>
            </a:pPr>
            <a:endParaRPr lang="en-US" sz="600" dirty="0">
              <a:latin typeface="Arial" pitchFamily="34" charset="0"/>
              <a:cs typeface="Arial" pitchFamily="34" charset="0"/>
            </a:endParaRPr>
          </a:p>
          <a:p>
            <a:r>
              <a:rPr lang="en-US" b="1" dirty="0" smtClean="0">
                <a:solidFill>
                  <a:srgbClr val="0070C0"/>
                </a:solidFill>
                <a:latin typeface="Lucida Calligraphy" pitchFamily="66" charset="0"/>
                <a:ea typeface="Calibri"/>
                <a:cs typeface="Times New Roman"/>
              </a:rPr>
              <a:t>DETAILS </a:t>
            </a:r>
            <a:r>
              <a:rPr lang="en-US" b="1" dirty="0">
                <a:solidFill>
                  <a:srgbClr val="0070C0"/>
                </a:solidFill>
                <a:latin typeface="Lucida Calligraphy" pitchFamily="66" charset="0"/>
                <a:ea typeface="Calibri"/>
                <a:cs typeface="Times New Roman"/>
              </a:rPr>
              <a:t>OF RECURRENT EXPENDITURE PERFORMANCE</a:t>
            </a:r>
          </a:p>
        </p:txBody>
      </p:sp>
    </p:spTree>
    <p:extLst>
      <p:ext uri="{BB962C8B-B14F-4D97-AF65-F5344CB8AC3E}">
        <p14:creationId xmlns:p14="http://schemas.microsoft.com/office/powerpoint/2010/main" val="146718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913D2646-299B-DE40-A84E-C67BEAC51ED0}"/>
              </a:ext>
            </a:extLst>
          </p:cNvPr>
          <p:cNvSpPr txBox="1"/>
          <p:nvPr/>
        </p:nvSpPr>
        <p:spPr>
          <a:xfrm>
            <a:off x="2743200" y="76200"/>
            <a:ext cx="4572000" cy="369332"/>
          </a:xfrm>
          <a:prstGeom prst="rect">
            <a:avLst/>
          </a:prstGeom>
          <a:noFill/>
        </p:spPr>
        <p:txBody>
          <a:bodyPr wrap="square" rtlCol="0">
            <a:spAutoFit/>
          </a:bodyPr>
          <a:lstStyle/>
          <a:p>
            <a:r>
              <a:rPr lang="en-US" b="1" dirty="0" smtClean="0">
                <a:solidFill>
                  <a:srgbClr val="C00000"/>
                </a:solidFill>
                <a:latin typeface="Lucida Calligraphy" pitchFamily="66" charset="0"/>
                <a:ea typeface="Calibri"/>
                <a:cs typeface="Times New Roman"/>
              </a:rPr>
              <a:t> </a:t>
            </a:r>
            <a:r>
              <a:rPr lang="en-US" b="1" dirty="0" smtClean="0">
                <a:solidFill>
                  <a:srgbClr val="0070C0"/>
                </a:solidFill>
                <a:latin typeface="Lucida Calligraphy" pitchFamily="66" charset="0"/>
                <a:ea typeface="Calibri"/>
                <a:cs typeface="Times New Roman"/>
              </a:rPr>
              <a:t>Recurrent </a:t>
            </a:r>
            <a:r>
              <a:rPr lang="en-US" b="1" dirty="0">
                <a:solidFill>
                  <a:srgbClr val="0070C0"/>
                </a:solidFill>
                <a:latin typeface="Lucida Calligraphy" pitchFamily="66" charset="0"/>
                <a:ea typeface="Calibri"/>
                <a:cs typeface="Times New Roman"/>
              </a:rPr>
              <a:t>Expenditure Analysis</a:t>
            </a:r>
          </a:p>
        </p:txBody>
      </p:sp>
      <p:graphicFrame>
        <p:nvGraphicFramePr>
          <p:cNvPr id="5" name="Chart 4"/>
          <p:cNvGraphicFramePr/>
          <p:nvPr>
            <p:extLst>
              <p:ext uri="{D42A27DB-BD31-4B8C-83A1-F6EECF244321}">
                <p14:modId xmlns:p14="http://schemas.microsoft.com/office/powerpoint/2010/main" val="3817581144"/>
              </p:ext>
            </p:extLst>
          </p:nvPr>
        </p:nvGraphicFramePr>
        <p:xfrm>
          <a:off x="228600" y="445532"/>
          <a:ext cx="8839200" cy="6336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60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17" y="76200"/>
            <a:ext cx="9877367" cy="6513731"/>
            <a:chOff x="14317" y="76200"/>
            <a:chExt cx="9877367" cy="6513731"/>
          </a:xfrm>
        </p:grpSpPr>
        <p:sp>
          <p:nvSpPr>
            <p:cNvPr id="14" name="TextBox 13"/>
            <p:cNvSpPr txBox="1"/>
            <p:nvPr/>
          </p:nvSpPr>
          <p:spPr>
            <a:xfrm>
              <a:off x="2249129" y="76200"/>
              <a:ext cx="4800600" cy="369332"/>
            </a:xfrm>
            <a:prstGeom prst="rect">
              <a:avLst/>
            </a:prstGeom>
            <a:noFill/>
          </p:spPr>
          <p:txBody>
            <a:bodyPr wrap="square" rtlCol="0">
              <a:spAutoFit/>
            </a:bodyPr>
            <a:lstStyle/>
            <a:p>
              <a:pPr algn="ctr"/>
              <a:r>
                <a:rPr lang="en-US" dirty="0" smtClean="0"/>
                <a:t>Personnel Costs</a:t>
              </a:r>
              <a:endParaRPr lang="en-US" dirty="0"/>
            </a:p>
          </p:txBody>
        </p:sp>
        <p:grpSp>
          <p:nvGrpSpPr>
            <p:cNvPr id="35" name="Group 34"/>
            <p:cNvGrpSpPr/>
            <p:nvPr/>
          </p:nvGrpSpPr>
          <p:grpSpPr>
            <a:xfrm>
              <a:off x="242554" y="457200"/>
              <a:ext cx="9067799" cy="2437940"/>
              <a:chOff x="304800" y="557981"/>
              <a:chExt cx="7898376" cy="2145583"/>
            </a:xfrm>
          </p:grpSpPr>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576" y="557981"/>
                <a:ext cx="2133600" cy="2143125"/>
              </a:xfrm>
              <a:prstGeom prst="rect">
                <a:avLst/>
              </a:prstGeom>
            </p:spPr>
          </p:pic>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60439"/>
                <a:ext cx="2209800" cy="2143125"/>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645" y="560440"/>
                <a:ext cx="1895475" cy="2140667"/>
              </a:xfrm>
              <a:prstGeom prst="rect">
                <a:avLst/>
              </a:prstGeom>
            </p:spPr>
          </p:pic>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120" y="560439"/>
                <a:ext cx="1666875" cy="2143125"/>
              </a:xfrm>
              <a:prstGeom prst="rect">
                <a:avLst/>
              </a:prstGeom>
            </p:spPr>
          </p:pic>
        </p:grpSp>
        <p:grpSp>
          <p:nvGrpSpPr>
            <p:cNvPr id="36" name="Group 35"/>
            <p:cNvGrpSpPr/>
            <p:nvPr/>
          </p:nvGrpSpPr>
          <p:grpSpPr>
            <a:xfrm>
              <a:off x="14317" y="3170879"/>
              <a:ext cx="9877367" cy="3403368"/>
              <a:chOff x="-77230" y="46915"/>
              <a:chExt cx="10053745" cy="7075899"/>
            </a:xfrm>
          </p:grpSpPr>
          <p:graphicFrame>
            <p:nvGraphicFramePr>
              <p:cNvPr id="39" name="Diagram 38"/>
              <p:cNvGraphicFramePr/>
              <p:nvPr/>
            </p:nvGraphicFramePr>
            <p:xfrm>
              <a:off x="-77230" y="46915"/>
              <a:ext cx="10053745" cy="70758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0" name="TextBox 16"/>
              <p:cNvSpPr txBox="1"/>
              <p:nvPr/>
            </p:nvSpPr>
            <p:spPr>
              <a:xfrm>
                <a:off x="376084" y="6687464"/>
                <a:ext cx="175260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Electricity Bill</a:t>
                </a:r>
                <a:endParaRPr lang="en-US" dirty="0"/>
              </a:p>
            </p:txBody>
          </p:sp>
          <p:sp>
            <p:nvSpPr>
              <p:cNvPr id="42" name="TextBox 17"/>
              <p:cNvSpPr txBox="1"/>
              <p:nvPr/>
            </p:nvSpPr>
            <p:spPr>
              <a:xfrm>
                <a:off x="8244525" y="6481386"/>
                <a:ext cx="129540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Water Rate</a:t>
                </a:r>
                <a:endParaRPr lang="en-US" dirty="0"/>
              </a:p>
            </p:txBody>
          </p:sp>
          <p:sp>
            <p:nvSpPr>
              <p:cNvPr id="43" name="TextBox 18"/>
              <p:cNvSpPr txBox="1"/>
              <p:nvPr/>
            </p:nvSpPr>
            <p:spPr>
              <a:xfrm>
                <a:off x="8498540" y="4088341"/>
                <a:ext cx="1477975" cy="12308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Office Stationaries</a:t>
                </a:r>
                <a:endParaRPr lang="en-US" dirty="0"/>
              </a:p>
            </p:txBody>
          </p:sp>
          <p:sp>
            <p:nvSpPr>
              <p:cNvPr id="44" name="TextBox 19"/>
              <p:cNvSpPr txBox="1"/>
              <p:nvPr/>
            </p:nvSpPr>
            <p:spPr>
              <a:xfrm>
                <a:off x="8144202" y="302326"/>
                <a:ext cx="1538089" cy="12308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Travelling and Transport</a:t>
                </a:r>
                <a:endParaRPr lang="en-US" dirty="0"/>
              </a:p>
            </p:txBody>
          </p:sp>
          <p:sp>
            <p:nvSpPr>
              <p:cNvPr id="45" name="Oval 44"/>
              <p:cNvSpPr/>
              <p:nvPr/>
            </p:nvSpPr>
            <p:spPr>
              <a:xfrm>
                <a:off x="4038600" y="2231767"/>
                <a:ext cx="2247900" cy="244869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TextBox 21"/>
              <p:cNvSpPr txBox="1"/>
              <p:nvPr/>
            </p:nvSpPr>
            <p:spPr>
              <a:xfrm>
                <a:off x="4188608" y="3930245"/>
                <a:ext cx="1989405" cy="7033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Overhead Costs</a:t>
                </a:r>
                <a:endParaRPr lang="en-US" dirty="0"/>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9599" y="2666999"/>
                <a:ext cx="1524001" cy="1524001"/>
              </a:xfrm>
              <a:prstGeom prst="rect">
                <a:avLst/>
              </a:prstGeom>
            </p:spPr>
          </p:pic>
          <p:sp>
            <p:nvSpPr>
              <p:cNvPr id="48" name="TextBox 23"/>
              <p:cNvSpPr txBox="1"/>
              <p:nvPr/>
            </p:nvSpPr>
            <p:spPr>
              <a:xfrm>
                <a:off x="5515864" y="469664"/>
                <a:ext cx="1387368" cy="7033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Security</a:t>
                </a:r>
                <a:endParaRPr lang="en-US" dirty="0"/>
              </a:p>
            </p:txBody>
          </p:sp>
          <p:sp>
            <p:nvSpPr>
              <p:cNvPr id="49" name="TextBox 24"/>
              <p:cNvSpPr txBox="1"/>
              <p:nvPr/>
            </p:nvSpPr>
            <p:spPr>
              <a:xfrm>
                <a:off x="-77230" y="4365596"/>
                <a:ext cx="2122089" cy="12308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Office Furniture &amp; Fittings</a:t>
                </a:r>
                <a:endParaRPr lang="en-US" dirty="0"/>
              </a:p>
            </p:txBody>
          </p:sp>
          <p:sp>
            <p:nvSpPr>
              <p:cNvPr id="50" name="TextBox 25"/>
              <p:cNvSpPr txBox="1"/>
              <p:nvPr/>
            </p:nvSpPr>
            <p:spPr>
              <a:xfrm>
                <a:off x="376084" y="199360"/>
                <a:ext cx="1752600" cy="13896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Internet Access Charges</a:t>
                </a:r>
                <a:endParaRPr lang="en-US" dirty="0"/>
              </a:p>
            </p:txBody>
          </p:sp>
          <p:cxnSp>
            <p:nvCxnSpPr>
              <p:cNvPr id="51" name="Straight Arrow Connector 50"/>
              <p:cNvCxnSpPr/>
              <p:nvPr/>
            </p:nvCxnSpPr>
            <p:spPr>
              <a:xfrm flipV="1">
                <a:off x="5035960" y="1186308"/>
                <a:ext cx="31032" cy="1045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096000" y="1937266"/>
                <a:ext cx="1273278" cy="805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172200" y="3700850"/>
                <a:ext cx="1850923" cy="1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638800" y="4573042"/>
                <a:ext cx="1252766" cy="1086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2747325" y="4191001"/>
                <a:ext cx="1519876" cy="131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5" idx="2"/>
              </p:cNvCxnSpPr>
              <p:nvPr/>
            </p:nvCxnSpPr>
            <p:spPr>
              <a:xfrm flipH="1" flipV="1">
                <a:off x="2128685" y="3428999"/>
                <a:ext cx="1909915" cy="2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5" idx="1"/>
              </p:cNvCxnSpPr>
              <p:nvPr/>
            </p:nvCxnSpPr>
            <p:spPr>
              <a:xfrm flipH="1" flipV="1">
                <a:off x="2700024" y="1434415"/>
                <a:ext cx="1667773" cy="1155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5112290" y="4718157"/>
                <a:ext cx="6676" cy="1116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63" name="Picture 6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89552" y="3211772"/>
              <a:ext cx="1273048" cy="826828"/>
            </a:xfrm>
            <a:prstGeom prst="rect">
              <a:avLst/>
            </a:prstGeom>
          </p:spPr>
        </p:pic>
        <p:sp>
          <p:nvSpPr>
            <p:cNvPr id="64" name="TextBox 63"/>
            <p:cNvSpPr txBox="1"/>
            <p:nvPr/>
          </p:nvSpPr>
          <p:spPr>
            <a:xfrm>
              <a:off x="5494971" y="5943600"/>
              <a:ext cx="1363029" cy="646331"/>
            </a:xfrm>
            <a:prstGeom prst="rect">
              <a:avLst/>
            </a:prstGeom>
            <a:noFill/>
          </p:spPr>
          <p:txBody>
            <a:bodyPr wrap="square" rtlCol="0">
              <a:spAutoFit/>
            </a:bodyPr>
            <a:lstStyle/>
            <a:p>
              <a:r>
                <a:rPr lang="en-US" dirty="0" smtClean="0"/>
                <a:t>Telephone Charge</a:t>
              </a:r>
              <a:endParaRPr lang="en-US" dirty="0"/>
            </a:p>
          </p:txBody>
        </p:sp>
        <p:sp>
          <p:nvSpPr>
            <p:cNvPr id="3" name="TextBox 2"/>
            <p:cNvSpPr txBox="1"/>
            <p:nvPr/>
          </p:nvSpPr>
          <p:spPr>
            <a:xfrm>
              <a:off x="3785515" y="2848921"/>
              <a:ext cx="2064795" cy="369332"/>
            </a:xfrm>
            <a:prstGeom prst="rect">
              <a:avLst/>
            </a:prstGeom>
            <a:noFill/>
          </p:spPr>
          <p:txBody>
            <a:bodyPr wrap="square" rtlCol="0">
              <a:spAutoFit/>
            </a:bodyPr>
            <a:lstStyle/>
            <a:p>
              <a:r>
                <a:rPr lang="en-US" dirty="0" smtClean="0"/>
                <a:t>OVERHEAD COSTs</a:t>
              </a:r>
              <a:endParaRPr lang="en-US" dirty="0"/>
            </a:p>
          </p:txBody>
        </p:sp>
      </p:grpSp>
    </p:spTree>
    <p:extLst>
      <p:ext uri="{BB962C8B-B14F-4D97-AF65-F5344CB8AC3E}">
        <p14:creationId xmlns:p14="http://schemas.microsoft.com/office/powerpoint/2010/main" val="367759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523" y="587276"/>
            <a:ext cx="8458200" cy="2031325"/>
          </a:xfrm>
          <a:prstGeom prst="rect">
            <a:avLst/>
          </a:prstGeom>
        </p:spPr>
        <p:txBody>
          <a:bodyPr wrap="square">
            <a:spAutoFit/>
          </a:bodyPr>
          <a:lstStyle/>
          <a:p>
            <a:pPr algn="just"/>
            <a:r>
              <a:rPr lang="en-US" b="1" dirty="0" smtClean="0">
                <a:solidFill>
                  <a:srgbClr val="0070C0"/>
                </a:solidFill>
                <a:latin typeface="Lucida Calligraphy" pitchFamily="66" charset="0"/>
              </a:rPr>
              <a:t>THIRD QUARTER CAPITAL </a:t>
            </a:r>
            <a:r>
              <a:rPr lang="en-US" b="1" dirty="0">
                <a:solidFill>
                  <a:srgbClr val="0070C0"/>
                </a:solidFill>
                <a:latin typeface="Lucida Calligraphy" pitchFamily="66" charset="0"/>
              </a:rPr>
              <a:t>RECEIPTS (TRANSFER SURPLUS, GRANTS AND LOANS)</a:t>
            </a:r>
          </a:p>
          <a:p>
            <a:pPr algn="just"/>
            <a:r>
              <a:rPr lang="en-US" dirty="0">
                <a:latin typeface="Lucida Calligraphy" pitchFamily="66" charset="0"/>
              </a:rPr>
              <a:t>The total </a:t>
            </a:r>
            <a:r>
              <a:rPr lang="en-US" dirty="0" smtClean="0">
                <a:latin typeface="Lucida Calligraphy" pitchFamily="66" charset="0"/>
              </a:rPr>
              <a:t>revised </a:t>
            </a:r>
            <a:r>
              <a:rPr lang="en-US" dirty="0">
                <a:latin typeface="Lucida Calligraphy" pitchFamily="66" charset="0"/>
              </a:rPr>
              <a:t>capital receipts for the year </a:t>
            </a:r>
            <a:r>
              <a:rPr lang="en-US" dirty="0" smtClean="0">
                <a:latin typeface="Lucida Calligraphy" pitchFamily="66" charset="0"/>
              </a:rPr>
              <a:t>2020 </a:t>
            </a:r>
            <a:r>
              <a:rPr lang="en-US" dirty="0">
                <a:latin typeface="Lucida Calligraphy" pitchFamily="66" charset="0"/>
              </a:rPr>
              <a:t>was </a:t>
            </a:r>
            <a:r>
              <a:rPr lang="en-US" strike="dblStrike" dirty="0" smtClean="0">
                <a:latin typeface="Lucida Calligraphy" pitchFamily="66" charset="0"/>
              </a:rPr>
              <a:t>N</a:t>
            </a:r>
            <a:r>
              <a:rPr lang="en-US" dirty="0" smtClean="0">
                <a:latin typeface="Lucida Calligraphy" pitchFamily="66" charset="0"/>
              </a:rPr>
              <a:t>17,907,288,154 </a:t>
            </a:r>
            <a:r>
              <a:rPr lang="en-US" dirty="0">
                <a:latin typeface="Lucida Calligraphy" pitchFamily="66" charset="0"/>
              </a:rPr>
              <a:t>out of which the sum of </a:t>
            </a:r>
            <a:r>
              <a:rPr lang="en-US" strike="dblStrike" dirty="0" smtClean="0">
                <a:latin typeface="Lucida Calligraphy" pitchFamily="66" charset="0"/>
              </a:rPr>
              <a:t>N</a:t>
            </a:r>
            <a:r>
              <a:rPr lang="en-US" dirty="0" smtClean="0">
                <a:latin typeface="Lucida Calligraphy" pitchFamily="66" charset="0"/>
              </a:rPr>
              <a:t>4,476,822,039</a:t>
            </a:r>
            <a:r>
              <a:rPr lang="en-US" dirty="0" smtClean="0"/>
              <a:t> </a:t>
            </a:r>
            <a:r>
              <a:rPr lang="en-US" dirty="0" smtClean="0">
                <a:latin typeface="Lucida Calligraphy" pitchFamily="66" charset="0"/>
              </a:rPr>
              <a:t> represents </a:t>
            </a:r>
            <a:r>
              <a:rPr lang="en-US" dirty="0">
                <a:latin typeface="Lucida Calligraphy" pitchFamily="66" charset="0"/>
              </a:rPr>
              <a:t>the </a:t>
            </a:r>
            <a:r>
              <a:rPr lang="en-US" dirty="0" smtClean="0">
                <a:latin typeface="Lucida Calligraphy" pitchFamily="66" charset="0"/>
              </a:rPr>
              <a:t>third quarter </a:t>
            </a:r>
            <a:r>
              <a:rPr lang="en-US" dirty="0">
                <a:latin typeface="Lucida Calligraphy" pitchFamily="66" charset="0"/>
              </a:rPr>
              <a:t>figures </a:t>
            </a:r>
            <a:r>
              <a:rPr lang="en-US" dirty="0" smtClean="0">
                <a:latin typeface="Lucida Calligraphy" pitchFamily="66" charset="0"/>
              </a:rPr>
              <a:t>(July-Sept., 2020). </a:t>
            </a:r>
            <a:r>
              <a:rPr lang="en-US" dirty="0">
                <a:latin typeface="Lucida Calligraphy" pitchFamily="66" charset="0"/>
              </a:rPr>
              <a:t>Out of this sum for the period under </a:t>
            </a:r>
            <a:r>
              <a:rPr lang="en-US" dirty="0" smtClean="0">
                <a:latin typeface="Lucida Calligraphy" pitchFamily="66" charset="0"/>
              </a:rPr>
              <a:t>review, </a:t>
            </a:r>
            <a:r>
              <a:rPr lang="en-US" strike="dblStrike" dirty="0" smtClean="0">
                <a:latin typeface="Lucida Calligraphy" pitchFamily="66" charset="0"/>
              </a:rPr>
              <a:t>N</a:t>
            </a:r>
            <a:r>
              <a:rPr lang="en-US" dirty="0" smtClean="0">
                <a:solidFill>
                  <a:srgbClr val="000000"/>
                </a:solidFill>
                <a:latin typeface="Lucida Calligraphy" panose="03010101010101010101" pitchFamily="66" charset="0"/>
              </a:rPr>
              <a:t>3,387,681,264</a:t>
            </a:r>
            <a:r>
              <a:rPr lang="en-US" dirty="0" smtClean="0">
                <a:latin typeface="Lucida Calligraphy" pitchFamily="66" charset="0"/>
              </a:rPr>
              <a:t> was collected, </a:t>
            </a:r>
            <a:r>
              <a:rPr lang="en-US" dirty="0">
                <a:latin typeface="Lucida Calligraphy" pitchFamily="66" charset="0"/>
              </a:rPr>
              <a:t>representing </a:t>
            </a:r>
            <a:r>
              <a:rPr lang="en-US" dirty="0" smtClean="0">
                <a:latin typeface="Lucida Calligraphy" pitchFamily="66" charset="0"/>
              </a:rPr>
              <a:t>75.67% </a:t>
            </a:r>
            <a:r>
              <a:rPr lang="en-US" dirty="0">
                <a:latin typeface="Lucida Calligraphy" pitchFamily="66" charset="0"/>
              </a:rPr>
              <a:t>performance</a:t>
            </a:r>
            <a:r>
              <a:rPr lang="en-US" dirty="0" smtClean="0">
                <a:latin typeface="Lucida Calligraphy" pitchFamily="66" charset="0"/>
              </a:rPr>
              <a:t>.</a:t>
            </a:r>
            <a:endParaRPr lang="en-US" dirty="0">
              <a:latin typeface="Lucida Calligraphy"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01498962"/>
              </p:ext>
            </p:extLst>
          </p:nvPr>
        </p:nvGraphicFramePr>
        <p:xfrm>
          <a:off x="692721" y="2895600"/>
          <a:ext cx="8603679" cy="2438400"/>
        </p:xfrm>
        <a:graphic>
          <a:graphicData uri="http://schemas.openxmlformats.org/drawingml/2006/table">
            <a:tbl>
              <a:tblPr firstRow="1" bandRow="1">
                <a:tableStyleId>{5C22544A-7EE6-4342-B048-85BDC9FD1C3A}</a:tableStyleId>
              </a:tblPr>
              <a:tblGrid>
                <a:gridCol w="599265">
                  <a:extLst>
                    <a:ext uri="{9D8B030D-6E8A-4147-A177-3AD203B41FA5}">
                      <a16:colId xmlns:a16="http://schemas.microsoft.com/office/drawing/2014/main" val="2728514640"/>
                    </a:ext>
                  </a:extLst>
                </a:gridCol>
                <a:gridCol w="1479808">
                  <a:extLst>
                    <a:ext uri="{9D8B030D-6E8A-4147-A177-3AD203B41FA5}">
                      <a16:colId xmlns:a16="http://schemas.microsoft.com/office/drawing/2014/main" val="2291988350"/>
                    </a:ext>
                  </a:extLst>
                </a:gridCol>
                <a:gridCol w="1583759">
                  <a:extLst>
                    <a:ext uri="{9D8B030D-6E8A-4147-A177-3AD203B41FA5}">
                      <a16:colId xmlns:a16="http://schemas.microsoft.com/office/drawing/2014/main" val="2575016874"/>
                    </a:ext>
                  </a:extLst>
                </a:gridCol>
                <a:gridCol w="1308592">
                  <a:extLst>
                    <a:ext uri="{9D8B030D-6E8A-4147-A177-3AD203B41FA5}">
                      <a16:colId xmlns:a16="http://schemas.microsoft.com/office/drawing/2014/main" val="1565686461"/>
                    </a:ext>
                  </a:extLst>
                </a:gridCol>
                <a:gridCol w="1278016">
                  <a:extLst>
                    <a:ext uri="{9D8B030D-6E8A-4147-A177-3AD203B41FA5}">
                      <a16:colId xmlns:a16="http://schemas.microsoft.com/office/drawing/2014/main" val="563732800"/>
                    </a:ext>
                  </a:extLst>
                </a:gridCol>
                <a:gridCol w="1278016">
                  <a:extLst>
                    <a:ext uri="{9D8B030D-6E8A-4147-A177-3AD203B41FA5}">
                      <a16:colId xmlns:a16="http://schemas.microsoft.com/office/drawing/2014/main" val="3442388625"/>
                    </a:ext>
                  </a:extLst>
                </a:gridCol>
                <a:gridCol w="1076223">
                  <a:extLst>
                    <a:ext uri="{9D8B030D-6E8A-4147-A177-3AD203B41FA5}">
                      <a16:colId xmlns:a16="http://schemas.microsoft.com/office/drawing/2014/main" val="2006700344"/>
                    </a:ext>
                  </a:extLst>
                </a:gridCol>
              </a:tblGrid>
              <a:tr h="1666463">
                <a:tc>
                  <a:txBody>
                    <a:bodyPr/>
                    <a:lstStyle/>
                    <a:p>
                      <a:pPr algn="ctr" rtl="0" fontAlgn="ctr"/>
                      <a:r>
                        <a:rPr lang="en-US" sz="1400" b="1" i="0" u="none" strike="noStrike" dirty="0" smtClean="0">
                          <a:solidFill>
                            <a:srgbClr val="FFFFFF"/>
                          </a:solidFill>
                          <a:effectLst/>
                          <a:latin typeface="Tw Cen MT" panose="020B0602020104020603" pitchFamily="34" charset="0"/>
                        </a:rPr>
                        <a:t>S/NO</a:t>
                      </a:r>
                    </a:p>
                    <a:p>
                      <a:pPr algn="ctr" rtl="0" fontAlgn="ctr"/>
                      <a:endParaRPr lang="en-US" sz="1400" b="1" i="0" u="none" strike="noStrike" dirty="0" smtClean="0">
                        <a:solidFill>
                          <a:srgbClr val="FFFFFF"/>
                        </a:solidFill>
                        <a:effectLst/>
                        <a:latin typeface="Tw Cen MT" panose="020B0602020104020603" pitchFamily="34" charset="0"/>
                      </a:endParaRPr>
                    </a:p>
                    <a:p>
                      <a:pPr algn="ctr" rtl="0" fontAlgn="ctr"/>
                      <a:endParaRPr lang="en-US" sz="1400" b="1" i="0" u="none" strike="noStrike" dirty="0" smtClean="0">
                        <a:solidFill>
                          <a:srgbClr val="FFFFFF"/>
                        </a:solidFill>
                        <a:effectLst/>
                        <a:latin typeface="Tw Cen MT" panose="020B0602020104020603" pitchFamily="34" charset="0"/>
                      </a:endParaRPr>
                    </a:p>
                    <a:p>
                      <a:pPr algn="ctr" rtl="0" fontAlgn="ctr"/>
                      <a:r>
                        <a:rPr lang="en-US" sz="1400" b="1" i="0" u="none" strike="noStrike" dirty="0" smtClean="0">
                          <a:solidFill>
                            <a:srgbClr val="FFFFFF"/>
                          </a:solidFill>
                          <a:effectLst/>
                          <a:latin typeface="Tw Cen MT" panose="020B0602020104020603" pitchFamily="34" charset="0"/>
                        </a:rPr>
                        <a:t>A</a:t>
                      </a:r>
                      <a:endParaRPr lang="en-US" sz="1400" b="1" i="0" u="none" strike="noStrike" dirty="0">
                        <a:solidFill>
                          <a:srgbClr val="FFFFFF"/>
                        </a:solidFill>
                        <a:effectLst/>
                        <a:latin typeface="Tw Cen MT" panose="020B0602020104020603" pitchFamily="34" charset="0"/>
                      </a:endParaRPr>
                    </a:p>
                  </a:txBody>
                  <a:tcPr marL="9525" marR="9525" marT="9525" marB="0" anchor="ctr">
                    <a:solidFill>
                      <a:srgbClr val="54B0F0"/>
                    </a:solidFill>
                  </a:tcPr>
                </a:tc>
                <a:tc>
                  <a:txBody>
                    <a:bodyPr/>
                    <a:lstStyle/>
                    <a:p>
                      <a:pPr algn="ctr" rtl="0" fontAlgn="ctr"/>
                      <a:r>
                        <a:rPr lang="en-US" sz="1400" b="1" i="0" u="none" strike="noStrike" dirty="0" smtClean="0">
                          <a:solidFill>
                            <a:srgbClr val="FFFFFF"/>
                          </a:solidFill>
                          <a:effectLst/>
                          <a:latin typeface="Tw Cen MT" panose="020B0602020104020603" pitchFamily="34" charset="0"/>
                        </a:rPr>
                        <a:t>DETAILS</a:t>
                      </a:r>
                    </a:p>
                    <a:p>
                      <a:pPr algn="ctr" rtl="0" fontAlgn="ctr"/>
                      <a:endParaRPr lang="en-US" sz="1400" b="1" i="0" u="none" strike="noStrike" dirty="0" smtClean="0">
                        <a:solidFill>
                          <a:srgbClr val="FFFFFF"/>
                        </a:solidFill>
                        <a:effectLst/>
                        <a:latin typeface="Tw Cen MT" panose="020B0602020104020603" pitchFamily="34" charset="0"/>
                      </a:endParaRPr>
                    </a:p>
                    <a:p>
                      <a:pPr algn="ctr" rtl="0" fontAlgn="ctr"/>
                      <a:endParaRPr lang="en-US" sz="1400" b="1" i="0" u="none" strike="noStrike" dirty="0" smtClean="0">
                        <a:solidFill>
                          <a:srgbClr val="FFFFFF"/>
                        </a:solidFill>
                        <a:effectLst/>
                        <a:latin typeface="Tw Cen MT" panose="020B0602020104020603" pitchFamily="34" charset="0"/>
                      </a:endParaRPr>
                    </a:p>
                    <a:p>
                      <a:pPr algn="ctr" rtl="0" fontAlgn="ctr"/>
                      <a:r>
                        <a:rPr lang="en-US" sz="1400" b="1" i="0" u="none" strike="noStrike" dirty="0" smtClean="0">
                          <a:solidFill>
                            <a:srgbClr val="FFFFFF"/>
                          </a:solidFill>
                          <a:effectLst/>
                          <a:latin typeface="Tw Cen MT" panose="020B0602020104020603" pitchFamily="34" charset="0"/>
                        </a:rPr>
                        <a:t>B</a:t>
                      </a:r>
                      <a:endParaRPr lang="en-US" sz="1400" b="1" i="0" u="none" strike="noStrike" dirty="0">
                        <a:solidFill>
                          <a:srgbClr val="FFFFFF"/>
                        </a:solidFill>
                        <a:effectLst/>
                        <a:latin typeface="Tw Cen MT" panose="020B0602020104020603" pitchFamily="34" charset="0"/>
                      </a:endParaRPr>
                    </a:p>
                  </a:txBody>
                  <a:tcPr marL="9525" marR="9525" marT="9525" marB="0" anchor="ctr">
                    <a:solidFill>
                      <a:srgbClr val="54B0F0"/>
                    </a:solidFill>
                  </a:tcPr>
                </a:tc>
                <a:tc>
                  <a:txBody>
                    <a:bodyPr/>
                    <a:lstStyle/>
                    <a:p>
                      <a:pPr algn="ctr" rtl="0" fontAlgn="ctr"/>
                      <a:r>
                        <a:rPr lang="en-US" sz="1400" b="1" i="0" u="none" strike="noStrike" dirty="0" smtClean="0">
                          <a:solidFill>
                            <a:srgbClr val="FFFFFF"/>
                          </a:solidFill>
                          <a:effectLst/>
                          <a:latin typeface="Tw Cen MT" panose="020B0602020104020603" pitchFamily="34" charset="0"/>
                        </a:rPr>
                        <a:t>REVISED ESTIMATES 2020</a:t>
                      </a:r>
                    </a:p>
                    <a:p>
                      <a:pPr algn="ctr" rtl="0" fontAlgn="ctr"/>
                      <a:endParaRPr lang="en-US" sz="1400" b="1" i="0" u="none" strike="noStrike" dirty="0" smtClean="0">
                        <a:solidFill>
                          <a:srgbClr val="FFFFFF"/>
                        </a:solidFill>
                        <a:effectLst/>
                        <a:latin typeface="Tw Cen MT" panose="020B0602020104020603" pitchFamily="34" charset="0"/>
                      </a:endParaRPr>
                    </a:p>
                    <a:p>
                      <a:pPr algn="ctr" rtl="0" fontAlgn="ctr"/>
                      <a:r>
                        <a:rPr lang="en-US" sz="1400" b="1" i="0" u="none" strike="noStrike" dirty="0" smtClean="0">
                          <a:solidFill>
                            <a:srgbClr val="FFFFFF"/>
                          </a:solidFill>
                          <a:effectLst/>
                          <a:latin typeface="Tw Cen MT" panose="020B0602020104020603" pitchFamily="34" charset="0"/>
                        </a:rPr>
                        <a:t>C</a:t>
                      </a:r>
                      <a:endParaRPr lang="en-US" sz="1400" b="1" i="0" u="none" strike="noStrike" dirty="0">
                        <a:solidFill>
                          <a:srgbClr val="FFFFFF"/>
                        </a:solidFill>
                        <a:effectLst/>
                        <a:latin typeface="Tw Cen MT" panose="020B0602020104020603" pitchFamily="34" charset="0"/>
                      </a:endParaRPr>
                    </a:p>
                  </a:txBody>
                  <a:tcPr marL="9525" marR="9525" marT="9525" marB="0" anchor="ctr">
                    <a:solidFill>
                      <a:srgbClr val="54B0F0"/>
                    </a:solidFill>
                  </a:tcPr>
                </a:tc>
                <a:tc>
                  <a:txBody>
                    <a:bodyPr/>
                    <a:lstStyle/>
                    <a:p>
                      <a:pPr algn="ctr" rtl="0" fontAlgn="ctr"/>
                      <a:r>
                        <a:rPr lang="en-US" sz="1400" b="1" i="0" u="none" strike="noStrike" dirty="0" smtClean="0">
                          <a:solidFill>
                            <a:srgbClr val="FFFFFF"/>
                          </a:solidFill>
                          <a:effectLst/>
                          <a:latin typeface="Tw Cen MT" panose="020B0602020104020603" pitchFamily="34" charset="0"/>
                        </a:rPr>
                        <a:t>REVISED </a:t>
                      </a:r>
                      <a:r>
                        <a:rPr lang="en-US" sz="1400" b="1" i="0" u="none" strike="noStrike" dirty="0">
                          <a:solidFill>
                            <a:srgbClr val="FFFFFF"/>
                          </a:solidFill>
                          <a:effectLst/>
                          <a:latin typeface="Tw Cen MT" panose="020B0602020104020603" pitchFamily="34" charset="0"/>
                        </a:rPr>
                        <a:t>ESTIMATES </a:t>
                      </a:r>
                      <a:r>
                        <a:rPr lang="en-US" sz="1400" b="1" i="0" u="none" strike="noStrike" dirty="0" smtClean="0">
                          <a:solidFill>
                            <a:srgbClr val="FFFFFF"/>
                          </a:solidFill>
                          <a:effectLst/>
                          <a:latin typeface="Tw Cen MT" panose="020B0602020104020603" pitchFamily="34" charset="0"/>
                        </a:rPr>
                        <a:t>July </a:t>
                      </a:r>
                      <a:r>
                        <a:rPr lang="en-US" sz="1400" b="1" i="0" u="none" strike="noStrike" dirty="0">
                          <a:solidFill>
                            <a:srgbClr val="FFFFFF"/>
                          </a:solidFill>
                          <a:effectLst/>
                          <a:latin typeface="Tw Cen MT" panose="020B0602020104020603" pitchFamily="34" charset="0"/>
                        </a:rPr>
                        <a:t>– </a:t>
                      </a:r>
                      <a:r>
                        <a:rPr lang="en-US" sz="1400" b="1" i="0" u="none" strike="noStrike" dirty="0" smtClean="0">
                          <a:solidFill>
                            <a:srgbClr val="FFFFFF"/>
                          </a:solidFill>
                          <a:effectLst/>
                          <a:latin typeface="Tw Cen MT" panose="020B0602020104020603" pitchFamily="34" charset="0"/>
                        </a:rPr>
                        <a:t>Sept. 2020</a:t>
                      </a:r>
                    </a:p>
                    <a:p>
                      <a:pPr algn="ctr" rtl="0" fontAlgn="ctr"/>
                      <a:r>
                        <a:rPr lang="en-US" sz="1400" b="1" i="0" u="none" strike="noStrike" dirty="0" smtClean="0">
                          <a:solidFill>
                            <a:srgbClr val="FFFFFF"/>
                          </a:solidFill>
                          <a:effectLst/>
                          <a:latin typeface="Tw Cen MT" panose="020B0602020104020603" pitchFamily="34" charset="0"/>
                        </a:rPr>
                        <a:t>D</a:t>
                      </a:r>
                      <a:endParaRPr lang="en-US" sz="1400" b="1" i="0" u="none" strike="noStrike" dirty="0">
                        <a:solidFill>
                          <a:srgbClr val="FFFFFF"/>
                        </a:solidFill>
                        <a:effectLst/>
                        <a:latin typeface="Tw Cen MT" panose="020B0602020104020603" pitchFamily="34" charset="0"/>
                      </a:endParaRPr>
                    </a:p>
                  </a:txBody>
                  <a:tcPr marL="9525" marR="9525" marT="9525" marB="0" anchor="ctr">
                    <a:solidFill>
                      <a:srgbClr val="54B0F0"/>
                    </a:solidFill>
                  </a:tcPr>
                </a:tc>
                <a:tc>
                  <a:txBody>
                    <a:bodyPr/>
                    <a:lstStyle/>
                    <a:p>
                      <a:pPr algn="ctr" rtl="0" fontAlgn="ctr"/>
                      <a:r>
                        <a:rPr lang="en-US" sz="1400" b="1" i="0" u="none" strike="noStrike" dirty="0">
                          <a:solidFill>
                            <a:srgbClr val="FFFFFF"/>
                          </a:solidFill>
                          <a:effectLst/>
                          <a:latin typeface="Tw Cen MT" panose="020B0602020104020603" pitchFamily="34" charset="0"/>
                        </a:rPr>
                        <a:t>ACTUAL REVENUE   </a:t>
                      </a:r>
                      <a:r>
                        <a:rPr lang="en-US" sz="1400" b="1" i="0" u="none" strike="noStrike" dirty="0" smtClean="0">
                          <a:solidFill>
                            <a:srgbClr val="FFFFFF"/>
                          </a:solidFill>
                          <a:effectLst/>
                          <a:latin typeface="Tw Cen MT" panose="020B0602020104020603" pitchFamily="34" charset="0"/>
                        </a:rPr>
                        <a:t>30/09/20</a:t>
                      </a:r>
                    </a:p>
                    <a:p>
                      <a:pPr algn="ctr" rtl="0" fontAlgn="ctr"/>
                      <a:endParaRPr lang="en-US" sz="1400" b="1" i="0" u="none" strike="noStrike" dirty="0" smtClean="0">
                        <a:solidFill>
                          <a:srgbClr val="FFFFFF"/>
                        </a:solidFill>
                        <a:effectLst/>
                        <a:latin typeface="Tw Cen MT" panose="020B0602020104020603" pitchFamily="34" charset="0"/>
                      </a:endParaRPr>
                    </a:p>
                    <a:p>
                      <a:pPr algn="ctr" rtl="0" fontAlgn="ctr"/>
                      <a:r>
                        <a:rPr lang="en-US" sz="1400" b="1" i="0" u="none" strike="noStrike" dirty="0" smtClean="0">
                          <a:solidFill>
                            <a:srgbClr val="FFFFFF"/>
                          </a:solidFill>
                          <a:effectLst/>
                          <a:latin typeface="Tw Cen MT" panose="020B0602020104020603" pitchFamily="34" charset="0"/>
                        </a:rPr>
                        <a:t>E</a:t>
                      </a:r>
                      <a:endParaRPr lang="en-US" sz="1400" b="1" i="0" u="none" strike="noStrike" dirty="0">
                        <a:solidFill>
                          <a:srgbClr val="FFFFFF"/>
                        </a:solidFill>
                        <a:effectLst/>
                        <a:latin typeface="Tw Cen MT" panose="020B0602020104020603" pitchFamily="34" charset="0"/>
                      </a:endParaRPr>
                    </a:p>
                  </a:txBody>
                  <a:tcPr marL="9525" marR="9525" marT="9525" marB="0" anchor="ctr">
                    <a:solidFill>
                      <a:srgbClr val="54B0F0"/>
                    </a:solidFill>
                  </a:tcPr>
                </a:tc>
                <a:tc>
                  <a:txBody>
                    <a:bodyPr/>
                    <a:lstStyle/>
                    <a:p>
                      <a:pPr marL="0" algn="ctr" defTabSz="457200" rtl="0" eaLnBrk="1" fontAlgn="ctr" latinLnBrk="0" hangingPunct="1"/>
                      <a:r>
                        <a:rPr lang="en-US" sz="1400" b="1" i="0" u="none" strike="noStrike" kern="1200" dirty="0" smtClean="0">
                          <a:solidFill>
                            <a:srgbClr val="FFFFFF"/>
                          </a:solidFill>
                          <a:effectLst/>
                          <a:latin typeface="Tw Cen MT" panose="020B0602020104020603" pitchFamily="34" charset="0"/>
                          <a:ea typeface="+mn-ea"/>
                          <a:cs typeface="+mn-cs"/>
                        </a:rPr>
                        <a:t>3rd </a:t>
                      </a:r>
                      <a:r>
                        <a:rPr lang="en-US" sz="1400" b="1" i="0" u="none" strike="noStrike" kern="1200" dirty="0" err="1" smtClean="0">
                          <a:solidFill>
                            <a:srgbClr val="FFFFFF"/>
                          </a:solidFill>
                          <a:effectLst/>
                          <a:latin typeface="Tw Cen MT" panose="020B0602020104020603" pitchFamily="34" charset="0"/>
                          <a:ea typeface="+mn-ea"/>
                          <a:cs typeface="+mn-cs"/>
                        </a:rPr>
                        <a:t>Qtr</a:t>
                      </a:r>
                      <a:r>
                        <a:rPr lang="en-US" sz="1400" b="1" i="0" u="none" strike="noStrike" kern="1200" dirty="0" smtClean="0">
                          <a:solidFill>
                            <a:srgbClr val="FFFFFF"/>
                          </a:solidFill>
                          <a:effectLst/>
                          <a:latin typeface="Tw Cen MT" panose="020B0602020104020603" pitchFamily="34" charset="0"/>
                          <a:ea typeface="+mn-ea"/>
                          <a:cs typeface="+mn-cs"/>
                        </a:rPr>
                        <a:t> Balance</a:t>
                      </a:r>
                    </a:p>
                    <a:p>
                      <a:pPr marL="0" algn="ctr" defTabSz="457200" rtl="0" eaLnBrk="1" fontAlgn="ctr" latinLnBrk="0" hangingPunct="1"/>
                      <a:endParaRPr lang="en-US" sz="1400" b="1" i="0" u="none" strike="noStrike" kern="1200" dirty="0" smtClean="0">
                        <a:solidFill>
                          <a:srgbClr val="FFFFFF"/>
                        </a:solidFill>
                        <a:effectLst/>
                        <a:latin typeface="Tw Cen MT" panose="020B0602020104020603" pitchFamily="34" charset="0"/>
                        <a:ea typeface="+mn-ea"/>
                        <a:cs typeface="+mn-cs"/>
                      </a:endParaRPr>
                    </a:p>
                    <a:p>
                      <a:pPr marL="0" algn="ctr" defTabSz="457200" rtl="0" eaLnBrk="1" fontAlgn="ctr" latinLnBrk="0" hangingPunct="1"/>
                      <a:endParaRPr lang="en-US" sz="1400" b="1" i="0" u="none" strike="noStrike" kern="1200" dirty="0" smtClean="0">
                        <a:solidFill>
                          <a:srgbClr val="FFFFFF"/>
                        </a:solidFill>
                        <a:effectLst/>
                        <a:latin typeface="Tw Cen MT" panose="020B0602020104020603" pitchFamily="34" charset="0"/>
                        <a:ea typeface="+mn-ea"/>
                        <a:cs typeface="+mn-cs"/>
                      </a:endParaRPr>
                    </a:p>
                    <a:p>
                      <a:pPr marL="0" algn="ctr" defTabSz="457200" rtl="0" eaLnBrk="1" fontAlgn="ctr" latinLnBrk="0" hangingPunct="1"/>
                      <a:endParaRPr lang="en-US" sz="1400" b="1" i="0" u="none" strike="noStrike" kern="1200" dirty="0" smtClean="0">
                        <a:solidFill>
                          <a:srgbClr val="FFFFFF"/>
                        </a:solidFill>
                        <a:effectLst/>
                        <a:latin typeface="Tw Cen MT" panose="020B0602020104020603" pitchFamily="34" charset="0"/>
                        <a:ea typeface="+mn-ea"/>
                        <a:cs typeface="+mn-cs"/>
                      </a:endParaRPr>
                    </a:p>
                    <a:p>
                      <a:pPr marL="0" algn="ctr" defTabSz="457200" rtl="0" eaLnBrk="1" fontAlgn="ctr" latinLnBrk="0" hangingPunct="1"/>
                      <a:r>
                        <a:rPr lang="en-US" sz="1400" b="1" i="0" u="none" strike="noStrike" kern="1200" dirty="0" smtClean="0">
                          <a:solidFill>
                            <a:srgbClr val="FFFFFF"/>
                          </a:solidFill>
                          <a:effectLst/>
                          <a:latin typeface="Tw Cen MT" panose="020B0602020104020603" pitchFamily="34" charset="0"/>
                          <a:ea typeface="+mn-ea"/>
                          <a:cs typeface="+mn-cs"/>
                        </a:rPr>
                        <a:t>F</a:t>
                      </a:r>
                      <a:endParaRPr lang="en-US" sz="1400" b="1" i="0" u="none" strike="noStrike" kern="1200" dirty="0">
                        <a:solidFill>
                          <a:srgbClr val="FFFFFF"/>
                        </a:solidFill>
                        <a:effectLst/>
                        <a:latin typeface="Tw Cen MT" panose="020B0602020104020603" pitchFamily="34" charset="0"/>
                        <a:ea typeface="+mn-ea"/>
                        <a:cs typeface="+mn-cs"/>
                      </a:endParaRPr>
                    </a:p>
                  </a:txBody>
                  <a:tcPr marL="9525" marR="9525" marT="9525" marB="0" anchor="ctr">
                    <a:solidFill>
                      <a:srgbClr val="54B0F0"/>
                    </a:solidFill>
                  </a:tcPr>
                </a:tc>
                <a:tc>
                  <a:txBody>
                    <a:bodyPr/>
                    <a:lstStyle/>
                    <a:p>
                      <a:pPr marL="0" algn="ctr" defTabSz="457200" rtl="0" eaLnBrk="1" fontAlgn="ctr" latinLnBrk="0" hangingPunct="1"/>
                      <a:r>
                        <a:rPr lang="en-US" sz="1400" b="1" i="0" u="none" strike="noStrike" kern="1200" dirty="0">
                          <a:solidFill>
                            <a:srgbClr val="FFFFFF"/>
                          </a:solidFill>
                          <a:effectLst/>
                          <a:latin typeface="Tw Cen MT" panose="020B0602020104020603" pitchFamily="34" charset="0"/>
                          <a:ea typeface="+mn-ea"/>
                          <a:cs typeface="+mn-cs"/>
                        </a:rPr>
                        <a:t>% PERFORMANCE (</a:t>
                      </a:r>
                      <a:r>
                        <a:rPr lang="en-US" sz="1400" b="1" i="0" u="none" strike="noStrike" kern="1200" dirty="0" smtClean="0">
                          <a:solidFill>
                            <a:srgbClr val="FFFFFF"/>
                          </a:solidFill>
                          <a:effectLst/>
                          <a:latin typeface="Tw Cen MT" panose="020B0602020104020603" pitchFamily="34" charset="0"/>
                          <a:ea typeface="+mn-ea"/>
                          <a:cs typeface="+mn-cs"/>
                        </a:rPr>
                        <a:t>E/DX100)</a:t>
                      </a:r>
                    </a:p>
                    <a:p>
                      <a:pPr marL="0" algn="ctr" defTabSz="457200" rtl="0" eaLnBrk="1" fontAlgn="ctr" latinLnBrk="0" hangingPunct="1"/>
                      <a:r>
                        <a:rPr lang="en-US" sz="1400" b="1" i="0" u="none" strike="noStrike" kern="1200" dirty="0" smtClean="0">
                          <a:solidFill>
                            <a:srgbClr val="FFFFFF"/>
                          </a:solidFill>
                          <a:effectLst/>
                          <a:latin typeface="Tw Cen MT" panose="020B0602020104020603" pitchFamily="34" charset="0"/>
                          <a:ea typeface="+mn-ea"/>
                          <a:cs typeface="+mn-cs"/>
                        </a:rPr>
                        <a:t>G</a:t>
                      </a:r>
                      <a:endParaRPr lang="en-US" sz="1400" b="1" i="0" u="none" strike="noStrike" kern="1200" dirty="0">
                        <a:solidFill>
                          <a:srgbClr val="FFFFFF"/>
                        </a:solidFill>
                        <a:effectLst/>
                        <a:latin typeface="Tw Cen MT" panose="020B0602020104020603" pitchFamily="34" charset="0"/>
                        <a:ea typeface="+mn-ea"/>
                        <a:cs typeface="+mn-cs"/>
                      </a:endParaRPr>
                    </a:p>
                  </a:txBody>
                  <a:tcPr marL="9525" marR="9525" marT="9525" marB="0" anchor="ctr">
                    <a:solidFill>
                      <a:srgbClr val="54B0F0"/>
                    </a:solidFill>
                  </a:tcPr>
                </a:tc>
                <a:extLst>
                  <a:ext uri="{0D108BD9-81ED-4DB2-BD59-A6C34878D82A}">
                    <a16:rowId xmlns:a16="http://schemas.microsoft.com/office/drawing/2014/main" val="1845770887"/>
                  </a:ext>
                </a:extLst>
              </a:tr>
              <a:tr h="771937">
                <a:tc>
                  <a:txBody>
                    <a:bodyPr/>
                    <a:lstStyle/>
                    <a:p>
                      <a:pPr algn="ctr" rtl="0" fontAlgn="ctr"/>
                      <a:r>
                        <a:rPr lang="en-US" sz="1400" b="0" i="0" u="none" strike="noStrike" dirty="0">
                          <a:solidFill>
                            <a:srgbClr val="000000"/>
                          </a:solidFill>
                          <a:effectLst/>
                          <a:latin typeface="Lucida Calligraphy" panose="03010101010101010101" pitchFamily="66" charset="0"/>
                        </a:rPr>
                        <a:t>1</a:t>
                      </a:r>
                    </a:p>
                  </a:txBody>
                  <a:tcPr marL="9525" marR="9525" marT="9525" marB="0" anchor="ctr"/>
                </a:tc>
                <a:tc>
                  <a:txBody>
                    <a:bodyPr/>
                    <a:lstStyle/>
                    <a:p>
                      <a:pPr algn="l" rtl="0" fontAlgn="ctr"/>
                      <a:r>
                        <a:rPr lang="en-US" sz="1400" b="0" i="0" u="none" strike="noStrike" dirty="0">
                          <a:solidFill>
                            <a:srgbClr val="000000"/>
                          </a:solidFill>
                          <a:effectLst/>
                          <a:latin typeface="Lucida Calligraphy" panose="03010101010101010101" pitchFamily="66" charset="0"/>
                        </a:rPr>
                        <a:t>Capital Receipt</a:t>
                      </a:r>
                    </a:p>
                  </a:txBody>
                  <a:tcPr marL="9525" marR="9525" marT="9525" marB="0" anchor="ctr"/>
                </a:tc>
                <a:tc>
                  <a:txBody>
                    <a:bodyPr/>
                    <a:lstStyle/>
                    <a:p>
                      <a:pPr algn="ctr" rtl="0" fontAlgn="ctr"/>
                      <a:r>
                        <a:rPr lang="en-US" sz="1400" b="0" i="0" u="none" strike="noStrike">
                          <a:solidFill>
                            <a:srgbClr val="000000"/>
                          </a:solidFill>
                          <a:effectLst/>
                          <a:latin typeface="Lucida Calligraphy" panose="03010101010101010101" pitchFamily="66" charset="0"/>
                        </a:rPr>
                        <a:t>17,907,288,154</a:t>
                      </a:r>
                    </a:p>
                  </a:txBody>
                  <a:tcPr marL="0" marR="0" marT="0" marB="0" anchor="ctr"/>
                </a:tc>
                <a:tc>
                  <a:txBody>
                    <a:bodyPr/>
                    <a:lstStyle/>
                    <a:p>
                      <a:pPr algn="ctr" rtl="0" fontAlgn="b"/>
                      <a:r>
                        <a:rPr lang="en-US" sz="1400" b="0" i="0" u="none" strike="noStrike">
                          <a:solidFill>
                            <a:srgbClr val="000000"/>
                          </a:solidFill>
                          <a:effectLst/>
                          <a:latin typeface="Lucida Calligraphy" panose="03010101010101010101" pitchFamily="66" charset="0"/>
                        </a:rPr>
                        <a:t>4,476,822,039</a:t>
                      </a:r>
                    </a:p>
                  </a:txBody>
                  <a:tcPr marL="0" marR="0" marT="0" marB="0" anchor="ctr"/>
                </a:tc>
                <a:tc>
                  <a:txBody>
                    <a:bodyPr/>
                    <a:lstStyle/>
                    <a:p>
                      <a:pPr algn="ctr" rtl="0" fontAlgn="b"/>
                      <a:r>
                        <a:rPr lang="en-US" sz="1400" b="0" i="0" u="none" strike="noStrike">
                          <a:solidFill>
                            <a:srgbClr val="000000"/>
                          </a:solidFill>
                          <a:effectLst/>
                          <a:latin typeface="Lucida Calligraphy" panose="03010101010101010101" pitchFamily="66" charset="0"/>
                        </a:rPr>
                        <a:t>3,387,681,264</a:t>
                      </a:r>
                    </a:p>
                  </a:txBody>
                  <a:tcPr marL="0" marR="0" marT="0" marB="0" anchor="ctr"/>
                </a:tc>
                <a:tc>
                  <a:txBody>
                    <a:bodyPr/>
                    <a:lstStyle/>
                    <a:p>
                      <a:pPr algn="ctr" rtl="0" fontAlgn="b"/>
                      <a:r>
                        <a:rPr lang="en-US" sz="1400" b="0" i="0" u="none" strike="noStrike">
                          <a:solidFill>
                            <a:srgbClr val="000000"/>
                          </a:solidFill>
                          <a:effectLst/>
                          <a:latin typeface="Lucida Calligraphy" panose="03010101010101010101" pitchFamily="66" charset="0"/>
                        </a:rPr>
                        <a:t>1,089,140,775</a:t>
                      </a:r>
                    </a:p>
                  </a:txBody>
                  <a:tcPr marL="0" marR="0" marT="0" marB="0" anchor="ctr"/>
                </a:tc>
                <a:tc>
                  <a:txBody>
                    <a:bodyPr/>
                    <a:lstStyle/>
                    <a:p>
                      <a:pPr algn="ctr" rtl="0" fontAlgn="b"/>
                      <a:r>
                        <a:rPr lang="en-US" sz="1400" b="0" i="0" u="none" strike="noStrike" dirty="0">
                          <a:solidFill>
                            <a:srgbClr val="000000"/>
                          </a:solidFill>
                          <a:effectLst/>
                          <a:latin typeface="Lucida Calligraphy" panose="03010101010101010101" pitchFamily="66" charset="0"/>
                        </a:rPr>
                        <a:t>75.67</a:t>
                      </a:r>
                    </a:p>
                  </a:txBody>
                  <a:tcPr marL="0" marR="0" marT="0" marB="0" anchor="ctr"/>
                </a:tc>
                <a:extLst>
                  <a:ext uri="{0D108BD9-81ED-4DB2-BD59-A6C34878D82A}">
                    <a16:rowId xmlns:a16="http://schemas.microsoft.com/office/drawing/2014/main" val="1110745806"/>
                  </a:ext>
                </a:extLst>
              </a:tr>
            </a:tbl>
          </a:graphicData>
        </a:graphic>
      </p:graphicFrame>
    </p:spTree>
    <p:extLst>
      <p:ext uri="{BB962C8B-B14F-4D97-AF65-F5344CB8AC3E}">
        <p14:creationId xmlns:p14="http://schemas.microsoft.com/office/powerpoint/2010/main" val="1246665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92236434"/>
              </p:ext>
            </p:extLst>
          </p:nvPr>
        </p:nvGraphicFramePr>
        <p:xfrm>
          <a:off x="228600" y="304800"/>
          <a:ext cx="91440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455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523" y="587276"/>
            <a:ext cx="8458200" cy="2308324"/>
          </a:xfrm>
          <a:prstGeom prst="rect">
            <a:avLst/>
          </a:prstGeom>
        </p:spPr>
        <p:txBody>
          <a:bodyPr wrap="square">
            <a:spAutoFit/>
          </a:bodyPr>
          <a:lstStyle/>
          <a:p>
            <a:pPr algn="just"/>
            <a:r>
              <a:rPr lang="en-US" b="1" dirty="0" smtClean="0">
                <a:solidFill>
                  <a:srgbClr val="0070C0"/>
                </a:solidFill>
                <a:latin typeface="Lucida Calligraphy" pitchFamily="66" charset="0"/>
              </a:rPr>
              <a:t>CUMULATIVE QUARTERS CAPITAL </a:t>
            </a:r>
            <a:r>
              <a:rPr lang="en-US" b="1" dirty="0">
                <a:solidFill>
                  <a:srgbClr val="0070C0"/>
                </a:solidFill>
                <a:latin typeface="Lucida Calligraphy" pitchFamily="66" charset="0"/>
              </a:rPr>
              <a:t>RECEIPTS (TRANSFER SURPLUS, GRANTS AND LOANS)</a:t>
            </a:r>
          </a:p>
          <a:p>
            <a:pPr algn="just"/>
            <a:r>
              <a:rPr lang="en-US" dirty="0">
                <a:latin typeface="Lucida Calligraphy" pitchFamily="66" charset="0"/>
              </a:rPr>
              <a:t>The total </a:t>
            </a:r>
            <a:r>
              <a:rPr lang="en-US" dirty="0" smtClean="0">
                <a:latin typeface="Lucida Calligraphy" pitchFamily="66" charset="0"/>
              </a:rPr>
              <a:t>revised </a:t>
            </a:r>
            <a:r>
              <a:rPr lang="en-US" dirty="0">
                <a:latin typeface="Lucida Calligraphy" pitchFamily="66" charset="0"/>
              </a:rPr>
              <a:t>capital receipts for the year </a:t>
            </a:r>
            <a:r>
              <a:rPr lang="en-US" dirty="0" smtClean="0">
                <a:latin typeface="Lucida Calligraphy" pitchFamily="66" charset="0"/>
              </a:rPr>
              <a:t>2020 </a:t>
            </a:r>
            <a:r>
              <a:rPr lang="en-US" dirty="0">
                <a:latin typeface="Lucida Calligraphy" pitchFamily="66" charset="0"/>
              </a:rPr>
              <a:t>was </a:t>
            </a:r>
            <a:r>
              <a:rPr lang="en-US" strike="dblStrike" dirty="0" smtClean="0">
                <a:latin typeface="Lucida Calligraphy" pitchFamily="66" charset="0"/>
              </a:rPr>
              <a:t>N</a:t>
            </a:r>
            <a:r>
              <a:rPr lang="en-US" dirty="0" smtClean="0">
                <a:solidFill>
                  <a:srgbClr val="000000"/>
                </a:solidFill>
                <a:latin typeface="Lucida Calligraphy" panose="03010101010101010101" pitchFamily="66" charset="0"/>
              </a:rPr>
              <a:t>17,907,288,154</a:t>
            </a:r>
            <a:r>
              <a:rPr lang="en-US" dirty="0" smtClean="0">
                <a:latin typeface="Lucida Calligraphy" pitchFamily="66" charset="0"/>
              </a:rPr>
              <a:t> </a:t>
            </a:r>
            <a:r>
              <a:rPr lang="en-US" dirty="0">
                <a:latin typeface="Lucida Calligraphy" pitchFamily="66" charset="0"/>
              </a:rPr>
              <a:t>out of which the sum of </a:t>
            </a:r>
            <a:r>
              <a:rPr lang="en-US" strike="dblStrike" dirty="0" smtClean="0">
                <a:latin typeface="Lucida Calligraphy" pitchFamily="66" charset="0"/>
              </a:rPr>
              <a:t>N</a:t>
            </a:r>
            <a:r>
              <a:rPr lang="en-US" dirty="0" smtClean="0">
                <a:latin typeface="Lucida Calligraphy" pitchFamily="66" charset="0"/>
              </a:rPr>
              <a:t>13,430,466,116</a:t>
            </a:r>
            <a:r>
              <a:rPr lang="en-US" dirty="0" smtClean="0"/>
              <a:t> </a:t>
            </a:r>
            <a:r>
              <a:rPr lang="en-US" dirty="0" smtClean="0">
                <a:latin typeface="Lucida Calligraphy" pitchFamily="66" charset="0"/>
              </a:rPr>
              <a:t> </a:t>
            </a:r>
            <a:r>
              <a:rPr lang="en-US" dirty="0">
                <a:latin typeface="Lucida Calligraphy" pitchFamily="66" charset="0"/>
              </a:rPr>
              <a:t>represents the </a:t>
            </a:r>
            <a:r>
              <a:rPr lang="en-US" dirty="0" smtClean="0">
                <a:latin typeface="Lucida Calligraphy" pitchFamily="66" charset="0"/>
              </a:rPr>
              <a:t>third quarter </a:t>
            </a:r>
            <a:r>
              <a:rPr lang="en-US" dirty="0">
                <a:latin typeface="Lucida Calligraphy" pitchFamily="66" charset="0"/>
              </a:rPr>
              <a:t>figures </a:t>
            </a:r>
            <a:r>
              <a:rPr lang="en-US" dirty="0" smtClean="0">
                <a:latin typeface="Lucida Calligraphy" pitchFamily="66" charset="0"/>
              </a:rPr>
              <a:t>(January-Sept., 2020). </a:t>
            </a:r>
            <a:r>
              <a:rPr lang="en-US" dirty="0">
                <a:latin typeface="Lucida Calligraphy" pitchFamily="66" charset="0"/>
              </a:rPr>
              <a:t>Out of this sum for the period under </a:t>
            </a:r>
            <a:r>
              <a:rPr lang="en-US" dirty="0" smtClean="0">
                <a:latin typeface="Lucida Calligraphy" pitchFamily="66" charset="0"/>
              </a:rPr>
              <a:t>review, </a:t>
            </a:r>
            <a:r>
              <a:rPr lang="en-US" strike="dblStrike" dirty="0" smtClean="0">
                <a:latin typeface="Lucida Calligraphy" pitchFamily="66" charset="0"/>
              </a:rPr>
              <a:t>N</a:t>
            </a:r>
            <a:r>
              <a:rPr lang="en-US" dirty="0" smtClean="0">
                <a:solidFill>
                  <a:srgbClr val="000000"/>
                </a:solidFill>
                <a:latin typeface="Lucida Calligraphy" panose="03010101010101010101" pitchFamily="66" charset="0"/>
              </a:rPr>
              <a:t>16,860,323,854</a:t>
            </a:r>
            <a:r>
              <a:rPr lang="en-US" dirty="0" smtClean="0">
                <a:latin typeface="Lucida Calligraphy" pitchFamily="66" charset="0"/>
              </a:rPr>
              <a:t> was collected, </a:t>
            </a:r>
            <a:r>
              <a:rPr lang="en-US" dirty="0">
                <a:latin typeface="Lucida Calligraphy" pitchFamily="66" charset="0"/>
              </a:rPr>
              <a:t>representing </a:t>
            </a:r>
            <a:r>
              <a:rPr lang="en-US" dirty="0" smtClean="0">
                <a:latin typeface="Lucida Calligraphy" pitchFamily="66" charset="0"/>
              </a:rPr>
              <a:t>125.54% </a:t>
            </a:r>
            <a:r>
              <a:rPr lang="en-US" dirty="0">
                <a:latin typeface="Lucida Calligraphy" pitchFamily="66" charset="0"/>
              </a:rPr>
              <a:t>performance</a:t>
            </a:r>
            <a:r>
              <a:rPr lang="en-US" dirty="0" smtClean="0">
                <a:latin typeface="Lucida Calligraphy" pitchFamily="66" charset="0"/>
              </a:rPr>
              <a:t>.</a:t>
            </a:r>
          </a:p>
          <a:p>
            <a:pPr algn="just"/>
            <a:endParaRPr lang="en-US" dirty="0">
              <a:latin typeface="Lucida Calligraphy"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82025431"/>
              </p:ext>
            </p:extLst>
          </p:nvPr>
        </p:nvGraphicFramePr>
        <p:xfrm>
          <a:off x="457200" y="2895600"/>
          <a:ext cx="9144001" cy="2438400"/>
        </p:xfrm>
        <a:graphic>
          <a:graphicData uri="http://schemas.openxmlformats.org/drawingml/2006/table">
            <a:tbl>
              <a:tblPr firstRow="1" bandRow="1">
                <a:tableStyleId>{5C22544A-7EE6-4342-B048-85BDC9FD1C3A}</a:tableStyleId>
              </a:tblPr>
              <a:tblGrid>
                <a:gridCol w="636900">
                  <a:extLst>
                    <a:ext uri="{9D8B030D-6E8A-4147-A177-3AD203B41FA5}">
                      <a16:colId xmlns:a16="http://schemas.microsoft.com/office/drawing/2014/main" val="2728514640"/>
                    </a:ext>
                  </a:extLst>
                </a:gridCol>
                <a:gridCol w="1572742">
                  <a:extLst>
                    <a:ext uri="{9D8B030D-6E8A-4147-A177-3AD203B41FA5}">
                      <a16:colId xmlns:a16="http://schemas.microsoft.com/office/drawing/2014/main" val="2291988350"/>
                    </a:ext>
                  </a:extLst>
                </a:gridCol>
                <a:gridCol w="1683221">
                  <a:extLst>
                    <a:ext uri="{9D8B030D-6E8A-4147-A177-3AD203B41FA5}">
                      <a16:colId xmlns:a16="http://schemas.microsoft.com/office/drawing/2014/main" val="2575016874"/>
                    </a:ext>
                  </a:extLst>
                </a:gridCol>
                <a:gridCol w="1390773">
                  <a:extLst>
                    <a:ext uri="{9D8B030D-6E8A-4147-A177-3AD203B41FA5}">
                      <a16:colId xmlns:a16="http://schemas.microsoft.com/office/drawing/2014/main" val="1565686461"/>
                    </a:ext>
                  </a:extLst>
                </a:gridCol>
                <a:gridCol w="1358277">
                  <a:extLst>
                    <a:ext uri="{9D8B030D-6E8A-4147-A177-3AD203B41FA5}">
                      <a16:colId xmlns:a16="http://schemas.microsoft.com/office/drawing/2014/main" val="563732800"/>
                    </a:ext>
                  </a:extLst>
                </a:gridCol>
                <a:gridCol w="1358277">
                  <a:extLst>
                    <a:ext uri="{9D8B030D-6E8A-4147-A177-3AD203B41FA5}">
                      <a16:colId xmlns:a16="http://schemas.microsoft.com/office/drawing/2014/main" val="2232515808"/>
                    </a:ext>
                  </a:extLst>
                </a:gridCol>
                <a:gridCol w="1143811">
                  <a:extLst>
                    <a:ext uri="{9D8B030D-6E8A-4147-A177-3AD203B41FA5}">
                      <a16:colId xmlns:a16="http://schemas.microsoft.com/office/drawing/2014/main" val="2006700344"/>
                    </a:ext>
                  </a:extLst>
                </a:gridCol>
              </a:tblGrid>
              <a:tr h="1666463">
                <a:tc>
                  <a:txBody>
                    <a:bodyPr/>
                    <a:lstStyle/>
                    <a:p>
                      <a:pPr algn="ctr" rtl="0" fontAlgn="ctr"/>
                      <a:r>
                        <a:rPr lang="en-US" sz="1400" b="1" i="0" u="none" strike="noStrike" dirty="0" smtClean="0">
                          <a:solidFill>
                            <a:srgbClr val="FFFFFF"/>
                          </a:solidFill>
                          <a:effectLst/>
                          <a:latin typeface="Lucida Calligraphy" panose="03010101010101010101" pitchFamily="66" charset="0"/>
                        </a:rPr>
                        <a:t>S/NO</a:t>
                      </a:r>
                    </a:p>
                    <a:p>
                      <a:pPr algn="ctr" rtl="0" fontAlgn="ctr"/>
                      <a:endParaRPr lang="en-US" sz="1400" b="1" i="0" u="none" strike="noStrike" dirty="0" smtClean="0">
                        <a:solidFill>
                          <a:srgbClr val="FFFFFF"/>
                        </a:solidFill>
                        <a:effectLst/>
                        <a:latin typeface="Lucida Calligraphy" panose="03010101010101010101" pitchFamily="66" charset="0"/>
                      </a:endParaRPr>
                    </a:p>
                    <a:p>
                      <a:pPr algn="ctr" rtl="0" fontAlgn="ctr"/>
                      <a:endParaRPr lang="en-US" sz="1400" b="1" i="0" u="none" strike="noStrike" dirty="0" smtClean="0">
                        <a:solidFill>
                          <a:srgbClr val="FFFFFF"/>
                        </a:solidFill>
                        <a:effectLst/>
                        <a:latin typeface="Lucida Calligraphy" panose="03010101010101010101" pitchFamily="66" charset="0"/>
                      </a:endParaRPr>
                    </a:p>
                    <a:p>
                      <a:pPr algn="ctr" rtl="0" fontAlgn="ctr"/>
                      <a:r>
                        <a:rPr lang="en-US" sz="1400" b="1" i="0" u="none" strike="noStrike" dirty="0" smtClean="0">
                          <a:solidFill>
                            <a:srgbClr val="FFFFFF"/>
                          </a:solidFill>
                          <a:effectLst/>
                          <a:latin typeface="Lucida Calligraphy" panose="03010101010101010101" pitchFamily="66" charset="0"/>
                        </a:rPr>
                        <a:t>A</a:t>
                      </a:r>
                      <a:endParaRPr lang="en-US" sz="1400" b="1" i="0" u="none" strike="noStrike" dirty="0">
                        <a:solidFill>
                          <a:srgbClr val="FFFFFF"/>
                        </a:solidFill>
                        <a:effectLst/>
                        <a:latin typeface="Lucida Calligraphy" panose="03010101010101010101" pitchFamily="66" charset="0"/>
                      </a:endParaRPr>
                    </a:p>
                  </a:txBody>
                  <a:tcPr marL="9525" marR="9525" marT="9525" marB="0" anchor="ctr">
                    <a:solidFill>
                      <a:srgbClr val="54B0F0"/>
                    </a:solidFill>
                  </a:tcPr>
                </a:tc>
                <a:tc>
                  <a:txBody>
                    <a:bodyPr/>
                    <a:lstStyle/>
                    <a:p>
                      <a:pPr algn="ctr" rtl="0" fontAlgn="ctr"/>
                      <a:r>
                        <a:rPr lang="en-US" sz="1400" b="1" i="0" u="none" strike="noStrike" dirty="0" smtClean="0">
                          <a:solidFill>
                            <a:srgbClr val="FFFFFF"/>
                          </a:solidFill>
                          <a:effectLst/>
                          <a:latin typeface="Lucida Calligraphy" panose="03010101010101010101" pitchFamily="66" charset="0"/>
                        </a:rPr>
                        <a:t>DETAILS</a:t>
                      </a:r>
                    </a:p>
                    <a:p>
                      <a:pPr algn="ctr" rtl="0" fontAlgn="ctr"/>
                      <a:endParaRPr lang="en-US" sz="1400" b="1" i="0" u="none" strike="noStrike" dirty="0" smtClean="0">
                        <a:solidFill>
                          <a:srgbClr val="FFFFFF"/>
                        </a:solidFill>
                        <a:effectLst/>
                        <a:latin typeface="Lucida Calligraphy" panose="03010101010101010101" pitchFamily="66" charset="0"/>
                      </a:endParaRPr>
                    </a:p>
                    <a:p>
                      <a:pPr algn="ctr" rtl="0" fontAlgn="ctr"/>
                      <a:endParaRPr lang="en-US" sz="1400" b="1" i="0" u="none" strike="noStrike" dirty="0" smtClean="0">
                        <a:solidFill>
                          <a:srgbClr val="FFFFFF"/>
                        </a:solidFill>
                        <a:effectLst/>
                        <a:latin typeface="Lucida Calligraphy" panose="03010101010101010101" pitchFamily="66" charset="0"/>
                      </a:endParaRPr>
                    </a:p>
                    <a:p>
                      <a:pPr algn="ctr" rtl="0" fontAlgn="ctr"/>
                      <a:r>
                        <a:rPr lang="en-US" sz="1400" b="1" i="0" u="none" strike="noStrike" dirty="0" smtClean="0">
                          <a:solidFill>
                            <a:srgbClr val="FFFFFF"/>
                          </a:solidFill>
                          <a:effectLst/>
                          <a:latin typeface="Lucida Calligraphy" panose="03010101010101010101" pitchFamily="66" charset="0"/>
                        </a:rPr>
                        <a:t>B</a:t>
                      </a:r>
                      <a:endParaRPr lang="en-US" sz="1400" b="1" i="0" u="none" strike="noStrike" dirty="0">
                        <a:solidFill>
                          <a:srgbClr val="FFFFFF"/>
                        </a:solidFill>
                        <a:effectLst/>
                        <a:latin typeface="Lucida Calligraphy" panose="03010101010101010101" pitchFamily="66" charset="0"/>
                      </a:endParaRPr>
                    </a:p>
                  </a:txBody>
                  <a:tcPr marL="9525" marR="9525" marT="9525" marB="0" anchor="ctr">
                    <a:solidFill>
                      <a:srgbClr val="54B0F0"/>
                    </a:solidFill>
                  </a:tcPr>
                </a:tc>
                <a:tc>
                  <a:txBody>
                    <a:bodyPr/>
                    <a:lstStyle/>
                    <a:p>
                      <a:pPr algn="ctr" rtl="0" fontAlgn="ctr"/>
                      <a:r>
                        <a:rPr lang="en-US" sz="1400" b="1" i="0" u="none" strike="noStrike" dirty="0" smtClean="0">
                          <a:solidFill>
                            <a:srgbClr val="FFFFFF"/>
                          </a:solidFill>
                          <a:effectLst/>
                          <a:latin typeface="Lucida Calligraphy" panose="03010101010101010101" pitchFamily="66" charset="0"/>
                        </a:rPr>
                        <a:t>REVISED ESTIMATES 2019</a:t>
                      </a:r>
                    </a:p>
                    <a:p>
                      <a:pPr algn="ctr" rtl="0" fontAlgn="ctr"/>
                      <a:endParaRPr lang="en-US" sz="1400" b="1" i="0" u="none" strike="noStrike" dirty="0" smtClean="0">
                        <a:solidFill>
                          <a:srgbClr val="FFFFFF"/>
                        </a:solidFill>
                        <a:effectLst/>
                        <a:latin typeface="Lucida Calligraphy" panose="03010101010101010101" pitchFamily="66" charset="0"/>
                      </a:endParaRPr>
                    </a:p>
                    <a:p>
                      <a:pPr algn="ctr" rtl="0" fontAlgn="ctr"/>
                      <a:r>
                        <a:rPr lang="en-US" sz="1400" b="1" i="0" u="none" strike="noStrike" dirty="0" smtClean="0">
                          <a:solidFill>
                            <a:srgbClr val="FFFFFF"/>
                          </a:solidFill>
                          <a:effectLst/>
                          <a:latin typeface="Lucida Calligraphy" panose="03010101010101010101" pitchFamily="66" charset="0"/>
                        </a:rPr>
                        <a:t>C</a:t>
                      </a:r>
                      <a:endParaRPr lang="en-US" sz="1400" b="1" i="0" u="none" strike="noStrike" dirty="0">
                        <a:solidFill>
                          <a:srgbClr val="FFFFFF"/>
                        </a:solidFill>
                        <a:effectLst/>
                        <a:latin typeface="Lucida Calligraphy" panose="03010101010101010101" pitchFamily="66" charset="0"/>
                      </a:endParaRPr>
                    </a:p>
                  </a:txBody>
                  <a:tcPr marL="9525" marR="9525" marT="9525" marB="0" anchor="ctr">
                    <a:solidFill>
                      <a:srgbClr val="54B0F0"/>
                    </a:solidFill>
                  </a:tcPr>
                </a:tc>
                <a:tc>
                  <a:txBody>
                    <a:bodyPr/>
                    <a:lstStyle/>
                    <a:p>
                      <a:pPr algn="ctr" rtl="0" fontAlgn="ctr"/>
                      <a:r>
                        <a:rPr lang="en-US" sz="1400" b="1" i="0" u="none" strike="noStrike" dirty="0" smtClean="0">
                          <a:solidFill>
                            <a:srgbClr val="FFFFFF"/>
                          </a:solidFill>
                          <a:effectLst/>
                          <a:latin typeface="Lucida Calligraphy" panose="03010101010101010101" pitchFamily="66" charset="0"/>
                        </a:rPr>
                        <a:t>REVISED </a:t>
                      </a:r>
                      <a:r>
                        <a:rPr lang="en-US" sz="1400" b="1" i="0" u="none" strike="noStrike" dirty="0">
                          <a:solidFill>
                            <a:srgbClr val="FFFFFF"/>
                          </a:solidFill>
                          <a:effectLst/>
                          <a:latin typeface="Lucida Calligraphy" panose="03010101010101010101" pitchFamily="66" charset="0"/>
                        </a:rPr>
                        <a:t>ESTIMATES </a:t>
                      </a:r>
                      <a:r>
                        <a:rPr lang="en-US" sz="1400" b="1" i="0" u="none" strike="noStrike" dirty="0" smtClean="0">
                          <a:solidFill>
                            <a:srgbClr val="FFFFFF"/>
                          </a:solidFill>
                          <a:effectLst/>
                          <a:latin typeface="Lucida Calligraphy" panose="03010101010101010101" pitchFamily="66" charset="0"/>
                        </a:rPr>
                        <a:t>         Jan </a:t>
                      </a:r>
                      <a:r>
                        <a:rPr lang="en-US" sz="1400" b="1" i="0" u="none" strike="noStrike" dirty="0">
                          <a:solidFill>
                            <a:srgbClr val="FFFFFF"/>
                          </a:solidFill>
                          <a:effectLst/>
                          <a:latin typeface="Lucida Calligraphy" panose="03010101010101010101" pitchFamily="66" charset="0"/>
                        </a:rPr>
                        <a:t>– </a:t>
                      </a:r>
                      <a:r>
                        <a:rPr lang="en-US" sz="1400" b="1" i="0" u="none" strike="noStrike" dirty="0" smtClean="0">
                          <a:solidFill>
                            <a:srgbClr val="FFFFFF"/>
                          </a:solidFill>
                          <a:effectLst/>
                          <a:latin typeface="Lucida Calligraphy" panose="03010101010101010101" pitchFamily="66" charset="0"/>
                        </a:rPr>
                        <a:t>Sept. 2020</a:t>
                      </a:r>
                    </a:p>
                    <a:p>
                      <a:pPr algn="ctr" rtl="0" fontAlgn="ctr"/>
                      <a:r>
                        <a:rPr lang="en-US" sz="1400" b="1" i="0" u="none" strike="noStrike" dirty="0" smtClean="0">
                          <a:solidFill>
                            <a:srgbClr val="FFFFFF"/>
                          </a:solidFill>
                          <a:effectLst/>
                          <a:latin typeface="Lucida Calligraphy" panose="03010101010101010101" pitchFamily="66" charset="0"/>
                        </a:rPr>
                        <a:t>D</a:t>
                      </a:r>
                      <a:endParaRPr lang="en-US" sz="1400" b="1" i="0" u="none" strike="noStrike" dirty="0">
                        <a:solidFill>
                          <a:srgbClr val="FFFFFF"/>
                        </a:solidFill>
                        <a:effectLst/>
                        <a:latin typeface="Lucida Calligraphy" panose="03010101010101010101" pitchFamily="66" charset="0"/>
                      </a:endParaRPr>
                    </a:p>
                  </a:txBody>
                  <a:tcPr marL="9525" marR="9525" marT="9525" marB="0" anchor="ctr">
                    <a:solidFill>
                      <a:srgbClr val="54B0F0"/>
                    </a:solidFill>
                  </a:tcPr>
                </a:tc>
                <a:tc>
                  <a:txBody>
                    <a:bodyPr/>
                    <a:lstStyle/>
                    <a:p>
                      <a:pPr algn="ctr" rtl="0" fontAlgn="ctr"/>
                      <a:r>
                        <a:rPr lang="en-US" sz="1400" b="1" i="0" u="none" strike="noStrike" dirty="0">
                          <a:solidFill>
                            <a:srgbClr val="FFFFFF"/>
                          </a:solidFill>
                          <a:effectLst/>
                          <a:latin typeface="Lucida Calligraphy" panose="03010101010101010101" pitchFamily="66" charset="0"/>
                        </a:rPr>
                        <a:t>ACTUAL REVENUE   </a:t>
                      </a:r>
                      <a:r>
                        <a:rPr lang="en-US" sz="1400" b="1" i="0" u="none" strike="noStrike" dirty="0" smtClean="0">
                          <a:solidFill>
                            <a:srgbClr val="FFFFFF"/>
                          </a:solidFill>
                          <a:effectLst/>
                          <a:latin typeface="Lucida Calligraphy" panose="03010101010101010101" pitchFamily="66" charset="0"/>
                        </a:rPr>
                        <a:t>From</a:t>
                      </a:r>
                      <a:r>
                        <a:rPr lang="en-US" sz="1400" b="1" i="0" u="none" strike="noStrike" baseline="0" dirty="0" smtClean="0">
                          <a:solidFill>
                            <a:srgbClr val="FFFFFF"/>
                          </a:solidFill>
                          <a:effectLst/>
                          <a:latin typeface="Lucida Calligraphy" panose="03010101010101010101" pitchFamily="66" charset="0"/>
                        </a:rPr>
                        <a:t>                 Jan.-Sept. 2020</a:t>
                      </a:r>
                      <a:endParaRPr lang="en-US" sz="1400" b="1" i="0" u="none" strike="noStrike" dirty="0" smtClean="0">
                        <a:solidFill>
                          <a:srgbClr val="FFFFFF"/>
                        </a:solidFill>
                        <a:effectLst/>
                        <a:latin typeface="Lucida Calligraphy" panose="03010101010101010101" pitchFamily="66" charset="0"/>
                      </a:endParaRPr>
                    </a:p>
                    <a:p>
                      <a:pPr algn="ctr" rtl="0" fontAlgn="ctr"/>
                      <a:r>
                        <a:rPr lang="en-US" sz="1400" b="1" i="0" u="none" strike="noStrike" dirty="0" smtClean="0">
                          <a:solidFill>
                            <a:srgbClr val="FFFFFF"/>
                          </a:solidFill>
                          <a:effectLst/>
                          <a:latin typeface="Lucida Calligraphy" panose="03010101010101010101" pitchFamily="66" charset="0"/>
                        </a:rPr>
                        <a:t>E</a:t>
                      </a:r>
                      <a:endParaRPr lang="en-US" sz="1400" b="1" i="0" u="none" strike="noStrike" dirty="0">
                        <a:solidFill>
                          <a:srgbClr val="FFFFFF"/>
                        </a:solidFill>
                        <a:effectLst/>
                        <a:latin typeface="Lucida Calligraphy" panose="03010101010101010101" pitchFamily="66" charset="0"/>
                      </a:endParaRPr>
                    </a:p>
                  </a:txBody>
                  <a:tcPr marL="9525" marR="9525" marT="9525" marB="0" anchor="ctr">
                    <a:solidFill>
                      <a:srgbClr val="54B0F0"/>
                    </a:solidFill>
                  </a:tcPr>
                </a:tc>
                <a:tc>
                  <a:txBody>
                    <a:bodyPr/>
                    <a:lstStyle/>
                    <a:p>
                      <a:pPr marL="0" algn="ctr" defTabSz="457200" rtl="0" eaLnBrk="1" fontAlgn="ctr" latinLnBrk="0" hangingPunct="1"/>
                      <a:r>
                        <a:rPr lang="en-US" sz="1400" b="1" i="0" u="none" strike="noStrike" kern="1200" dirty="0" smtClean="0">
                          <a:solidFill>
                            <a:srgbClr val="FFFFFF"/>
                          </a:solidFill>
                          <a:effectLst/>
                          <a:latin typeface="Lucida Calligraphy" panose="03010101010101010101" pitchFamily="66" charset="0"/>
                          <a:ea typeface="+mn-ea"/>
                          <a:cs typeface="+mn-cs"/>
                        </a:rPr>
                        <a:t>Cum. 3 </a:t>
                      </a:r>
                      <a:r>
                        <a:rPr lang="en-US" sz="1400" b="1" i="0" u="none" strike="noStrike" kern="1200" dirty="0" err="1" smtClean="0">
                          <a:solidFill>
                            <a:srgbClr val="FFFFFF"/>
                          </a:solidFill>
                          <a:effectLst/>
                          <a:latin typeface="Lucida Calligraphy" panose="03010101010101010101" pitchFamily="66" charset="0"/>
                          <a:ea typeface="+mn-ea"/>
                          <a:cs typeface="+mn-cs"/>
                        </a:rPr>
                        <a:t>Qtr</a:t>
                      </a:r>
                      <a:r>
                        <a:rPr lang="en-US" sz="1400" b="1" i="0" u="none" strike="noStrike" kern="1200" dirty="0" smtClean="0">
                          <a:solidFill>
                            <a:srgbClr val="FFFFFF"/>
                          </a:solidFill>
                          <a:effectLst/>
                          <a:latin typeface="Lucida Calligraphy" panose="03010101010101010101" pitchFamily="66" charset="0"/>
                          <a:ea typeface="+mn-ea"/>
                          <a:cs typeface="+mn-cs"/>
                        </a:rPr>
                        <a:t> Balance</a:t>
                      </a:r>
                    </a:p>
                    <a:p>
                      <a:pPr marL="0" algn="ctr" defTabSz="457200" rtl="0" eaLnBrk="1" fontAlgn="ctr" latinLnBrk="0" hangingPunct="1"/>
                      <a:endParaRPr lang="en-US" sz="1400" b="1" i="0" u="none" strike="noStrike" kern="1200" dirty="0" smtClean="0">
                        <a:solidFill>
                          <a:srgbClr val="FFFFFF"/>
                        </a:solidFill>
                        <a:effectLst/>
                        <a:latin typeface="Lucida Calligraphy" panose="03010101010101010101" pitchFamily="66" charset="0"/>
                        <a:ea typeface="+mn-ea"/>
                        <a:cs typeface="+mn-cs"/>
                      </a:endParaRPr>
                    </a:p>
                    <a:p>
                      <a:pPr marL="0" algn="ctr" defTabSz="457200" rtl="0" eaLnBrk="1" fontAlgn="ctr" latinLnBrk="0" hangingPunct="1"/>
                      <a:endParaRPr lang="en-US" sz="1400" b="1" i="0" u="none" strike="noStrike" kern="1200" dirty="0" smtClean="0">
                        <a:solidFill>
                          <a:srgbClr val="FFFFFF"/>
                        </a:solidFill>
                        <a:effectLst/>
                        <a:latin typeface="Lucida Calligraphy" panose="03010101010101010101" pitchFamily="66" charset="0"/>
                        <a:ea typeface="+mn-ea"/>
                        <a:cs typeface="+mn-cs"/>
                      </a:endParaRPr>
                    </a:p>
                    <a:p>
                      <a:pPr marL="0" algn="ctr" defTabSz="457200" rtl="0" eaLnBrk="1" fontAlgn="ctr" latinLnBrk="0" hangingPunct="1"/>
                      <a:r>
                        <a:rPr lang="en-US" sz="1400" b="1" i="0" u="none" strike="noStrike" kern="1200" dirty="0">
                          <a:solidFill>
                            <a:srgbClr val="FFFFFF"/>
                          </a:solidFill>
                          <a:effectLst/>
                          <a:latin typeface="Lucida Calligraphy" panose="03010101010101010101" pitchFamily="66" charset="0"/>
                          <a:ea typeface="+mn-ea"/>
                          <a:cs typeface="+mn-cs"/>
                        </a:rPr>
                        <a:t>F</a:t>
                      </a:r>
                      <a:endParaRPr lang="en-US" sz="1400" b="1" i="0" u="none" strike="noStrike" kern="1200" dirty="0" smtClean="0">
                        <a:solidFill>
                          <a:srgbClr val="FFFFFF"/>
                        </a:solidFill>
                        <a:effectLst/>
                        <a:latin typeface="Lucida Calligraphy" panose="03010101010101010101" pitchFamily="66" charset="0"/>
                        <a:ea typeface="+mn-ea"/>
                        <a:cs typeface="+mn-cs"/>
                      </a:endParaRPr>
                    </a:p>
                  </a:txBody>
                  <a:tcPr marL="9525" marR="9525" marT="9525" marB="0" anchor="ctr">
                    <a:solidFill>
                      <a:srgbClr val="54B0F0"/>
                    </a:solidFill>
                  </a:tcPr>
                </a:tc>
                <a:tc>
                  <a:txBody>
                    <a:bodyPr/>
                    <a:lstStyle/>
                    <a:p>
                      <a:pPr algn="ctr" rtl="0" fontAlgn="ctr"/>
                      <a:r>
                        <a:rPr lang="en-US" sz="1400" b="1" i="0" u="none" strike="noStrike" dirty="0">
                          <a:solidFill>
                            <a:srgbClr val="FFFFFF"/>
                          </a:solidFill>
                          <a:effectLst/>
                          <a:latin typeface="Lucida Calligraphy" panose="03010101010101010101" pitchFamily="66" charset="0"/>
                        </a:rPr>
                        <a:t>% PERFORMANCE (</a:t>
                      </a:r>
                      <a:r>
                        <a:rPr lang="en-US" sz="1400" b="1" i="0" u="none" strike="noStrike" dirty="0" smtClean="0">
                          <a:solidFill>
                            <a:srgbClr val="FFFFFF"/>
                          </a:solidFill>
                          <a:effectLst/>
                          <a:latin typeface="Lucida Calligraphy" panose="03010101010101010101" pitchFamily="66" charset="0"/>
                        </a:rPr>
                        <a:t>E/DX100)</a:t>
                      </a:r>
                    </a:p>
                    <a:p>
                      <a:pPr algn="ctr" rtl="0" fontAlgn="ctr"/>
                      <a:r>
                        <a:rPr lang="en-US" sz="1400" b="1" i="0" u="none" strike="noStrike" dirty="0" smtClean="0">
                          <a:solidFill>
                            <a:srgbClr val="FFFFFF"/>
                          </a:solidFill>
                          <a:effectLst/>
                          <a:latin typeface="Lucida Calligraphy" panose="03010101010101010101" pitchFamily="66" charset="0"/>
                        </a:rPr>
                        <a:t>G</a:t>
                      </a:r>
                      <a:endParaRPr lang="en-US" sz="1400" b="1" i="0" u="none" strike="noStrike" dirty="0">
                        <a:solidFill>
                          <a:srgbClr val="FFFFFF"/>
                        </a:solidFill>
                        <a:effectLst/>
                        <a:latin typeface="Lucida Calligraphy" panose="03010101010101010101" pitchFamily="66" charset="0"/>
                      </a:endParaRPr>
                    </a:p>
                  </a:txBody>
                  <a:tcPr marL="9525" marR="9525" marT="9525" marB="0" anchor="ctr">
                    <a:solidFill>
                      <a:srgbClr val="54B0F0"/>
                    </a:solidFill>
                  </a:tcPr>
                </a:tc>
                <a:extLst>
                  <a:ext uri="{0D108BD9-81ED-4DB2-BD59-A6C34878D82A}">
                    <a16:rowId xmlns:a16="http://schemas.microsoft.com/office/drawing/2014/main" val="1845770887"/>
                  </a:ext>
                </a:extLst>
              </a:tr>
              <a:tr h="771937">
                <a:tc>
                  <a:txBody>
                    <a:bodyPr/>
                    <a:lstStyle/>
                    <a:p>
                      <a:pPr algn="ctr" rtl="0" fontAlgn="ctr"/>
                      <a:r>
                        <a:rPr lang="en-US" sz="1400" b="0" i="0" u="none" strike="noStrike" dirty="0">
                          <a:solidFill>
                            <a:srgbClr val="000000"/>
                          </a:solidFill>
                          <a:effectLst/>
                          <a:latin typeface="Lucida Calligraphy" panose="03010101010101010101" pitchFamily="66" charset="0"/>
                        </a:rPr>
                        <a:t>1</a:t>
                      </a:r>
                    </a:p>
                  </a:txBody>
                  <a:tcPr marL="9525" marR="9525" marT="9525" marB="0" anchor="ctr"/>
                </a:tc>
                <a:tc>
                  <a:txBody>
                    <a:bodyPr/>
                    <a:lstStyle/>
                    <a:p>
                      <a:pPr algn="l" rtl="0" fontAlgn="ctr"/>
                      <a:r>
                        <a:rPr lang="en-US" sz="1400" b="0" i="0" u="none" strike="noStrike" dirty="0">
                          <a:solidFill>
                            <a:srgbClr val="000000"/>
                          </a:solidFill>
                          <a:effectLst/>
                          <a:latin typeface="Lucida Calligraphy" panose="03010101010101010101" pitchFamily="66" charset="0"/>
                        </a:rPr>
                        <a:t>Capital Receipt</a:t>
                      </a:r>
                    </a:p>
                  </a:txBody>
                  <a:tcPr marL="9525" marR="9525" marT="9525" marB="0" anchor="ctr"/>
                </a:tc>
                <a:tc>
                  <a:txBody>
                    <a:bodyPr/>
                    <a:lstStyle/>
                    <a:p>
                      <a:pPr marL="0" algn="ctr" defTabSz="457200" rtl="0" eaLnBrk="1" fontAlgn="t" latinLnBrk="0" hangingPunct="1"/>
                      <a:r>
                        <a:rPr lang="en-US" sz="1300" b="0" i="0" u="none" strike="noStrike" kern="1200" dirty="0">
                          <a:solidFill>
                            <a:srgbClr val="000000"/>
                          </a:solidFill>
                          <a:effectLst/>
                          <a:latin typeface="Lucida Calligraphy" panose="03010101010101010101" pitchFamily="66" charset="0"/>
                          <a:ea typeface="+mn-ea"/>
                          <a:cs typeface="+mn-cs"/>
                        </a:rPr>
                        <a:t>17,907,288,154</a:t>
                      </a:r>
                    </a:p>
                  </a:txBody>
                  <a:tcPr marL="9525" marR="9525" marT="9525" marB="0" anchor="ctr"/>
                </a:tc>
                <a:tc>
                  <a:txBody>
                    <a:bodyPr/>
                    <a:lstStyle/>
                    <a:p>
                      <a:pPr marL="0" algn="ctr" defTabSz="457200" rtl="0" eaLnBrk="1" fontAlgn="t" latinLnBrk="0" hangingPunct="1"/>
                      <a:r>
                        <a:rPr lang="en-US" sz="1300" b="0" i="0" u="none" strike="noStrike" kern="1200" dirty="0" smtClean="0">
                          <a:solidFill>
                            <a:srgbClr val="000000"/>
                          </a:solidFill>
                          <a:effectLst/>
                          <a:latin typeface="Lucida Calligraphy" panose="03010101010101010101" pitchFamily="66" charset="0"/>
                          <a:ea typeface="+mn-ea"/>
                          <a:cs typeface="+mn-cs"/>
                        </a:rPr>
                        <a:t>13,430,466,116</a:t>
                      </a:r>
                      <a:endParaRPr lang="en-US" sz="1300" b="0" i="0" u="none" strike="noStrike" kern="1200" dirty="0">
                        <a:solidFill>
                          <a:srgbClr val="000000"/>
                        </a:solidFill>
                        <a:effectLst/>
                        <a:latin typeface="Lucida Calligraphy" panose="03010101010101010101" pitchFamily="66" charset="0"/>
                        <a:ea typeface="+mn-ea"/>
                        <a:cs typeface="+mn-cs"/>
                      </a:endParaRPr>
                    </a:p>
                  </a:txBody>
                  <a:tcPr marL="9525" marR="9525" marT="9525" marB="0" anchor="ctr"/>
                </a:tc>
                <a:tc>
                  <a:txBody>
                    <a:bodyPr/>
                    <a:lstStyle/>
                    <a:p>
                      <a:pPr marL="0" algn="ctr" defTabSz="457200" rtl="0" eaLnBrk="1" fontAlgn="t" latinLnBrk="0" hangingPunct="1"/>
                      <a:r>
                        <a:rPr lang="en-US" sz="1300" b="0" i="0" u="none" strike="noStrike" kern="1200" dirty="0" smtClean="0">
                          <a:solidFill>
                            <a:srgbClr val="000000"/>
                          </a:solidFill>
                          <a:effectLst/>
                          <a:latin typeface="Lucida Calligraphy" panose="03010101010101010101" pitchFamily="66" charset="0"/>
                          <a:ea typeface="+mn-ea"/>
                          <a:cs typeface="+mn-cs"/>
                        </a:rPr>
                        <a:t>16,860,323,854</a:t>
                      </a:r>
                      <a:endParaRPr lang="en-US" sz="1300" b="0" i="0" u="none" strike="noStrike" kern="1200" dirty="0">
                        <a:solidFill>
                          <a:srgbClr val="000000"/>
                        </a:solidFill>
                        <a:effectLst/>
                        <a:latin typeface="Lucida Calligraphy" panose="03010101010101010101" pitchFamily="66" charset="0"/>
                        <a:ea typeface="+mn-ea"/>
                        <a:cs typeface="+mn-cs"/>
                      </a:endParaRPr>
                    </a:p>
                  </a:txBody>
                  <a:tcPr marL="9525" marR="9525" marT="9525" marB="0" anchor="ctr"/>
                </a:tc>
                <a:tc>
                  <a:txBody>
                    <a:bodyPr/>
                    <a:lstStyle/>
                    <a:p>
                      <a:pPr marL="0" algn="ctr" defTabSz="457200" rtl="0" eaLnBrk="1" fontAlgn="t" latinLnBrk="0" hangingPunct="1"/>
                      <a:r>
                        <a:rPr lang="en-US" sz="1300" b="0" i="0" u="none" strike="noStrike" kern="1200" dirty="0">
                          <a:solidFill>
                            <a:srgbClr val="000000"/>
                          </a:solidFill>
                          <a:effectLst/>
                          <a:latin typeface="Lucida Calligraphy" panose="03010101010101010101" pitchFamily="66" charset="0"/>
                          <a:ea typeface="+mn-ea"/>
                          <a:cs typeface="+mn-cs"/>
                        </a:rPr>
                        <a:t>(3,429,857,738)</a:t>
                      </a:r>
                    </a:p>
                  </a:txBody>
                  <a:tcPr marL="9525" marR="9525" marT="9525" marB="0" anchor="ctr"/>
                </a:tc>
                <a:tc>
                  <a:txBody>
                    <a:bodyPr/>
                    <a:lstStyle/>
                    <a:p>
                      <a:pPr marL="0" algn="ctr" defTabSz="457200" rtl="0" eaLnBrk="1" fontAlgn="t" latinLnBrk="0" hangingPunct="1"/>
                      <a:r>
                        <a:rPr lang="en-US" sz="1300" b="0" i="0" u="none" strike="noStrike" kern="1200" dirty="0" smtClean="0">
                          <a:solidFill>
                            <a:srgbClr val="000000"/>
                          </a:solidFill>
                          <a:effectLst/>
                          <a:latin typeface="Lucida Calligraphy" panose="03010101010101010101" pitchFamily="66" charset="0"/>
                          <a:ea typeface="+mn-ea"/>
                          <a:cs typeface="+mn-cs"/>
                        </a:rPr>
                        <a:t>125.54</a:t>
                      </a:r>
                      <a:endParaRPr lang="en-US" sz="1300" b="0" i="0" u="none" strike="noStrike" kern="1200" dirty="0">
                        <a:solidFill>
                          <a:srgbClr val="000000"/>
                        </a:solidFill>
                        <a:effectLst/>
                        <a:latin typeface="Lucida Calligraphy" panose="03010101010101010101" pitchFamily="66" charset="0"/>
                        <a:ea typeface="+mn-ea"/>
                        <a:cs typeface="+mn-cs"/>
                      </a:endParaRPr>
                    </a:p>
                  </a:txBody>
                  <a:tcPr marL="9525" marR="9525" marT="9525" marB="0" anchor="ctr"/>
                </a:tc>
                <a:extLst>
                  <a:ext uri="{0D108BD9-81ED-4DB2-BD59-A6C34878D82A}">
                    <a16:rowId xmlns:a16="http://schemas.microsoft.com/office/drawing/2014/main" val="1110745806"/>
                  </a:ext>
                </a:extLst>
              </a:tr>
            </a:tbl>
          </a:graphicData>
        </a:graphic>
      </p:graphicFrame>
    </p:spTree>
    <p:extLst>
      <p:ext uri="{BB962C8B-B14F-4D97-AF65-F5344CB8AC3E}">
        <p14:creationId xmlns:p14="http://schemas.microsoft.com/office/powerpoint/2010/main" val="2565022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744758531"/>
              </p:ext>
            </p:extLst>
          </p:nvPr>
        </p:nvGraphicFramePr>
        <p:xfrm>
          <a:off x="228600" y="304800"/>
          <a:ext cx="91440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613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9525000" cy="6140142"/>
          </a:xfrm>
          <a:prstGeom prst="rect">
            <a:avLst/>
          </a:prstGeom>
        </p:spPr>
        <p:txBody>
          <a:bodyPr wrap="square">
            <a:spAutoFit/>
          </a:bodyPr>
          <a:lstStyle/>
          <a:p>
            <a:pPr algn="ctr"/>
            <a:r>
              <a:rPr lang="en-US" b="1" dirty="0" smtClean="0">
                <a:solidFill>
                  <a:srgbClr val="0070C0"/>
                </a:solidFill>
                <a:latin typeface="Lucida Calligraphy" pitchFamily="66" charset="0"/>
                <a:ea typeface="Calibri"/>
                <a:cs typeface="Times New Roman"/>
              </a:rPr>
              <a:t>THIRD </a:t>
            </a:r>
            <a:r>
              <a:rPr lang="en-US" b="1" dirty="0">
                <a:solidFill>
                  <a:srgbClr val="0070C0"/>
                </a:solidFill>
                <a:latin typeface="Lucida Calligraphy" pitchFamily="66" charset="0"/>
                <a:ea typeface="Calibri"/>
                <a:cs typeface="Times New Roman"/>
              </a:rPr>
              <a:t>QUARTER BUDGET PERFORMANCE REPORT </a:t>
            </a:r>
            <a:r>
              <a:rPr lang="en-US" b="1" dirty="0" smtClean="0">
                <a:solidFill>
                  <a:srgbClr val="0070C0"/>
                </a:solidFill>
                <a:latin typeface="Lucida Calligraphy" pitchFamily="66" charset="0"/>
                <a:ea typeface="Calibri"/>
                <a:cs typeface="Times New Roman"/>
              </a:rPr>
              <a:t>FOR </a:t>
            </a:r>
            <a:r>
              <a:rPr lang="en-US" sz="2400" b="1" dirty="0" smtClean="0">
                <a:solidFill>
                  <a:srgbClr val="0070C0"/>
                </a:solidFill>
                <a:latin typeface="Lucida Calligraphy" pitchFamily="66" charset="0"/>
                <a:ea typeface="Calibri"/>
                <a:cs typeface="Times New Roman"/>
              </a:rPr>
              <a:t>2020</a:t>
            </a:r>
            <a:r>
              <a:rPr lang="en-US" b="1" dirty="0" smtClean="0">
                <a:solidFill>
                  <a:srgbClr val="0070C0"/>
                </a:solidFill>
                <a:latin typeface="Lucida Calligraphy" pitchFamily="66" charset="0"/>
                <a:ea typeface="Calibri"/>
                <a:cs typeface="Times New Roman"/>
              </a:rPr>
              <a:t> FISCAL YEAR.</a:t>
            </a:r>
            <a:endParaRPr lang="en-US" sz="1400" dirty="0">
              <a:solidFill>
                <a:srgbClr val="0070C0"/>
              </a:solidFill>
              <a:latin typeface="Lucida Calligraphy" pitchFamily="66" charset="0"/>
              <a:ea typeface="Calibri"/>
              <a:cs typeface="Times New Roman"/>
            </a:endParaRPr>
          </a:p>
          <a:p>
            <a:pPr algn="just">
              <a:lnSpc>
                <a:spcPct val="150000"/>
              </a:lnSpc>
            </a:pPr>
            <a:r>
              <a:rPr lang="en-US" b="1" dirty="0" smtClean="0">
                <a:solidFill>
                  <a:srgbClr val="0070C0"/>
                </a:solidFill>
                <a:latin typeface="Lucida Calligraphy" pitchFamily="66" charset="0"/>
                <a:ea typeface="Calibri"/>
                <a:cs typeface="Times New Roman"/>
              </a:rPr>
              <a:t>Preamble</a:t>
            </a:r>
          </a:p>
          <a:p>
            <a:pPr algn="just">
              <a:lnSpc>
                <a:spcPct val="150000"/>
              </a:lnSpc>
            </a:pPr>
            <a:r>
              <a:rPr lang="en-US" dirty="0" err="1" smtClean="0">
                <a:solidFill>
                  <a:srgbClr val="002060"/>
                </a:solidFill>
                <a:latin typeface="Lucida Calligraphy" pitchFamily="66" charset="0"/>
                <a:ea typeface="Calibri"/>
                <a:cs typeface="Times New Roman"/>
              </a:rPr>
              <a:t>Kogi</a:t>
            </a:r>
            <a:r>
              <a:rPr lang="en-US" dirty="0">
                <a:solidFill>
                  <a:srgbClr val="002060"/>
                </a:solidFill>
                <a:latin typeface="Lucida Calligraphy" pitchFamily="66" charset="0"/>
                <a:ea typeface="Calibri"/>
                <a:cs typeface="Times New Roman"/>
              </a:rPr>
              <a:t> State, as in the global community, has been ravaged by the effects of COVID-19 pandemic. The State Budget assumptions have been revised to reflect the prevailing realities of a significantly  plummeted </a:t>
            </a:r>
            <a:r>
              <a:rPr lang="en-US" dirty="0" smtClean="0">
                <a:solidFill>
                  <a:srgbClr val="002060"/>
                </a:solidFill>
                <a:latin typeface="Lucida Calligraphy" pitchFamily="66" charset="0"/>
                <a:ea typeface="Calibri"/>
                <a:cs typeface="Times New Roman"/>
              </a:rPr>
              <a:t> </a:t>
            </a:r>
            <a:r>
              <a:rPr lang="en-US" dirty="0">
                <a:solidFill>
                  <a:srgbClr val="002060"/>
                </a:solidFill>
                <a:latin typeface="Lucida Calligraphy" pitchFamily="66" charset="0"/>
                <a:ea typeface="Calibri"/>
                <a:cs typeface="Times New Roman"/>
              </a:rPr>
              <a:t>revenues </a:t>
            </a:r>
            <a:r>
              <a:rPr lang="en-US" dirty="0" smtClean="0">
                <a:solidFill>
                  <a:srgbClr val="002060"/>
                </a:solidFill>
                <a:latin typeface="Lucida Calligraphy" pitchFamily="66" charset="0"/>
                <a:ea typeface="Calibri"/>
                <a:cs typeface="Times New Roman"/>
              </a:rPr>
              <a:t>(oil revenue and IGR).  </a:t>
            </a:r>
            <a:r>
              <a:rPr lang="en-US" dirty="0">
                <a:solidFill>
                  <a:srgbClr val="002060"/>
                </a:solidFill>
                <a:latin typeface="Lucida Calligraphy" pitchFamily="66" charset="0"/>
                <a:ea typeface="Calibri"/>
                <a:cs typeface="Times New Roman"/>
              </a:rPr>
              <a:t>The effects of the general economic slowdown has shown visible negative impact on inflation, unemployment, exchange </a:t>
            </a:r>
            <a:r>
              <a:rPr lang="en-US" dirty="0" smtClean="0">
                <a:solidFill>
                  <a:srgbClr val="002060"/>
                </a:solidFill>
                <a:latin typeface="Lucida Calligraphy" pitchFamily="66" charset="0"/>
                <a:ea typeface="Calibri"/>
                <a:cs typeface="Times New Roman"/>
              </a:rPr>
              <a:t>rate etc</a:t>
            </a:r>
            <a:r>
              <a:rPr lang="en-US" dirty="0">
                <a:solidFill>
                  <a:srgbClr val="002060"/>
                </a:solidFill>
                <a:latin typeface="Lucida Calligraphy" pitchFamily="66" charset="0"/>
                <a:ea typeface="Calibri"/>
                <a:cs typeface="Times New Roman"/>
              </a:rPr>
              <a:t>. The COVID regime ushered in new priorities, as the State is still contending with serious health issues as well as intensifying livelihood support, strengthening agricultural value chain, maintenance of rural infrastructure, completion of ongoing projects and initiation of few pro-poor projects. The State has also granted tax waiver to selected businesses to sustain them in business. As a result of the effects stated above, the earlier approved Budget of N176 Billion was revised to N102 Billion to make it implementable.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4074"/>
            <a:ext cx="8915400" cy="2031325"/>
          </a:xfrm>
          <a:prstGeom prst="rect">
            <a:avLst/>
          </a:prstGeom>
        </p:spPr>
        <p:txBody>
          <a:bodyPr wrap="square">
            <a:spAutoFit/>
          </a:bodyPr>
          <a:lstStyle/>
          <a:p>
            <a:pPr algn="ctr"/>
            <a:r>
              <a:rPr lang="en-US" b="1" dirty="0" smtClean="0">
                <a:solidFill>
                  <a:srgbClr val="0070C0"/>
                </a:solidFill>
                <a:latin typeface="Lucida Calligraphy" pitchFamily="66" charset="0"/>
              </a:rPr>
              <a:t>THIRD QUARTER CAPITAL EXPENDITURE ANALYSIS:  </a:t>
            </a:r>
            <a:endParaRPr lang="en-US" b="1" dirty="0">
              <a:solidFill>
                <a:srgbClr val="0070C0"/>
              </a:solidFill>
              <a:latin typeface="Lucida Calligraphy" pitchFamily="66" charset="0"/>
            </a:endParaRPr>
          </a:p>
          <a:p>
            <a:pPr algn="just"/>
            <a:r>
              <a:rPr lang="en-US" dirty="0">
                <a:latin typeface="Lucida Calligraphy" pitchFamily="66" charset="0"/>
              </a:rPr>
              <a:t>The total sum of </a:t>
            </a:r>
            <a:r>
              <a:rPr lang="en-US" strike="dblStrike" dirty="0" smtClean="0">
                <a:latin typeface="Lucida Calligraphy" pitchFamily="66" charset="0"/>
              </a:rPr>
              <a:t>N</a:t>
            </a:r>
            <a:r>
              <a:rPr lang="en-US" dirty="0" smtClean="0">
                <a:latin typeface="Lucida Calligraphy" pitchFamily="66" charset="0"/>
              </a:rPr>
              <a:t>36,597,752,422 </a:t>
            </a:r>
            <a:r>
              <a:rPr lang="en-US" dirty="0">
                <a:latin typeface="Lucida Calligraphy" pitchFamily="66" charset="0"/>
              </a:rPr>
              <a:t>was </a:t>
            </a:r>
            <a:r>
              <a:rPr lang="en-US" dirty="0" smtClean="0">
                <a:latin typeface="Lucida Calligraphy" pitchFamily="66" charset="0"/>
              </a:rPr>
              <a:t>revised </a:t>
            </a:r>
            <a:r>
              <a:rPr lang="en-US" dirty="0">
                <a:latin typeface="Lucida Calligraphy" pitchFamily="66" charset="0"/>
              </a:rPr>
              <a:t>for capital expenditure for the year </a:t>
            </a:r>
            <a:r>
              <a:rPr lang="en-US" dirty="0" smtClean="0">
                <a:latin typeface="Lucida Calligraphy" pitchFamily="66" charset="0"/>
              </a:rPr>
              <a:t>2020. </a:t>
            </a:r>
            <a:r>
              <a:rPr lang="en-US" dirty="0">
                <a:latin typeface="Lucida Calligraphy" pitchFamily="66" charset="0"/>
              </a:rPr>
              <a:t>Out of this, the sum of </a:t>
            </a:r>
            <a:r>
              <a:rPr lang="en-US" strike="dblStrike" dirty="0" smtClean="0">
                <a:latin typeface="Lucida Calligraphy" pitchFamily="66" charset="0"/>
              </a:rPr>
              <a:t>N</a:t>
            </a:r>
            <a:r>
              <a:rPr lang="en-US" dirty="0" smtClean="0">
                <a:latin typeface="Lucida Calligraphy" pitchFamily="66" charset="0"/>
              </a:rPr>
              <a:t>9,149,438,106 was for </a:t>
            </a:r>
            <a:r>
              <a:rPr lang="en-US" dirty="0">
                <a:latin typeface="Lucida Calligraphy" pitchFamily="66" charset="0"/>
              </a:rPr>
              <a:t>the </a:t>
            </a:r>
            <a:r>
              <a:rPr lang="en-US" dirty="0" smtClean="0">
                <a:latin typeface="Lucida Calligraphy" pitchFamily="66" charset="0"/>
              </a:rPr>
              <a:t>third </a:t>
            </a:r>
            <a:r>
              <a:rPr lang="en-US" dirty="0">
                <a:latin typeface="Lucida Calligraphy" pitchFamily="66" charset="0"/>
              </a:rPr>
              <a:t>quarter estimates </a:t>
            </a:r>
            <a:r>
              <a:rPr lang="en-US" dirty="0" smtClean="0">
                <a:latin typeface="Lucida Calligraphy" pitchFamily="66" charset="0"/>
              </a:rPr>
              <a:t>(July-Sept, 2020) while the sum of </a:t>
            </a:r>
            <a:r>
              <a:rPr lang="en-US" strike="dblStrike" dirty="0" smtClean="0">
                <a:latin typeface="Lucida Calligraphy" pitchFamily="66" charset="0"/>
              </a:rPr>
              <a:t>N</a:t>
            </a:r>
            <a:r>
              <a:rPr lang="en-US" dirty="0" smtClean="0">
                <a:latin typeface="Lucida Calligraphy" pitchFamily="66" charset="0"/>
              </a:rPr>
              <a:t>3,976,461,739</a:t>
            </a:r>
            <a:r>
              <a:rPr lang="en-US" dirty="0" smtClean="0"/>
              <a:t> </a:t>
            </a:r>
            <a:r>
              <a:rPr lang="en-US" dirty="0">
                <a:latin typeface="Lucida Calligraphy" pitchFamily="66" charset="0"/>
              </a:rPr>
              <a:t>was the actual capital </a:t>
            </a:r>
            <a:r>
              <a:rPr lang="en-US" dirty="0" smtClean="0">
                <a:latin typeface="Lucida Calligraphy" pitchFamily="66" charset="0"/>
              </a:rPr>
              <a:t>expenditure for the period, </a:t>
            </a:r>
            <a:r>
              <a:rPr lang="en-US" dirty="0">
                <a:latin typeface="Lucida Calligraphy" pitchFamily="66" charset="0"/>
              </a:rPr>
              <a:t>representing </a:t>
            </a:r>
            <a:r>
              <a:rPr lang="en-US" dirty="0" smtClean="0">
                <a:latin typeface="Lucida Calligraphy" pitchFamily="66" charset="0"/>
              </a:rPr>
              <a:t>43.46% </a:t>
            </a:r>
            <a:r>
              <a:rPr lang="en-US" dirty="0">
                <a:latin typeface="Lucida Calligraphy" pitchFamily="66" charset="0"/>
              </a:rPr>
              <a:t>performance</a:t>
            </a:r>
            <a:r>
              <a:rPr lang="en-US" dirty="0" smtClean="0">
                <a:latin typeface="Lucida Calligraphy" pitchFamily="66" charset="0"/>
              </a:rPr>
              <a:t>.</a:t>
            </a:r>
          </a:p>
          <a:p>
            <a:pPr algn="just"/>
            <a:r>
              <a:rPr lang="en-US" b="1" dirty="0">
                <a:solidFill>
                  <a:srgbClr val="0070C0"/>
                </a:solidFill>
                <a:latin typeface="Lucida Calligraphy" pitchFamily="66" charset="0"/>
              </a:rPr>
              <a:t>Below is the tabular and graphical representation of this analysis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17798244"/>
              </p:ext>
            </p:extLst>
          </p:nvPr>
        </p:nvGraphicFramePr>
        <p:xfrm>
          <a:off x="228600" y="76200"/>
          <a:ext cx="9601201" cy="1852816"/>
        </p:xfrm>
        <a:graphic>
          <a:graphicData uri="http://schemas.openxmlformats.org/drawingml/2006/table">
            <a:tbl>
              <a:tblPr firstRow="1" bandRow="1">
                <a:tableStyleId>{5C22544A-7EE6-4342-B048-85BDC9FD1C3A}</a:tableStyleId>
              </a:tblPr>
              <a:tblGrid>
                <a:gridCol w="620341">
                  <a:extLst>
                    <a:ext uri="{9D8B030D-6E8A-4147-A177-3AD203B41FA5}">
                      <a16:colId xmlns:a16="http://schemas.microsoft.com/office/drawing/2014/main" val="2728514640"/>
                    </a:ext>
                  </a:extLst>
                </a:gridCol>
                <a:gridCol w="1740135">
                  <a:extLst>
                    <a:ext uri="{9D8B030D-6E8A-4147-A177-3AD203B41FA5}">
                      <a16:colId xmlns:a16="http://schemas.microsoft.com/office/drawing/2014/main" val="2291988350"/>
                    </a:ext>
                  </a:extLst>
                </a:gridCol>
                <a:gridCol w="1516657">
                  <a:extLst>
                    <a:ext uri="{9D8B030D-6E8A-4147-A177-3AD203B41FA5}">
                      <a16:colId xmlns:a16="http://schemas.microsoft.com/office/drawing/2014/main" val="2575016874"/>
                    </a:ext>
                  </a:extLst>
                </a:gridCol>
                <a:gridCol w="1628396">
                  <a:extLst>
                    <a:ext uri="{9D8B030D-6E8A-4147-A177-3AD203B41FA5}">
                      <a16:colId xmlns:a16="http://schemas.microsoft.com/office/drawing/2014/main" val="1565686461"/>
                    </a:ext>
                  </a:extLst>
                </a:gridCol>
                <a:gridCol w="1581071">
                  <a:extLst>
                    <a:ext uri="{9D8B030D-6E8A-4147-A177-3AD203B41FA5}">
                      <a16:colId xmlns:a16="http://schemas.microsoft.com/office/drawing/2014/main" val="563732800"/>
                    </a:ext>
                  </a:extLst>
                </a:gridCol>
                <a:gridCol w="1358506">
                  <a:extLst>
                    <a:ext uri="{9D8B030D-6E8A-4147-A177-3AD203B41FA5}">
                      <a16:colId xmlns:a16="http://schemas.microsoft.com/office/drawing/2014/main" val="4108744081"/>
                    </a:ext>
                  </a:extLst>
                </a:gridCol>
                <a:gridCol w="1156095">
                  <a:extLst>
                    <a:ext uri="{9D8B030D-6E8A-4147-A177-3AD203B41FA5}">
                      <a16:colId xmlns:a16="http://schemas.microsoft.com/office/drawing/2014/main" val="2006700344"/>
                    </a:ext>
                  </a:extLst>
                </a:gridCol>
              </a:tblGrid>
              <a:tr h="1042784">
                <a:tc>
                  <a:txBody>
                    <a:bodyPr/>
                    <a:lstStyle/>
                    <a:p>
                      <a:pPr algn="ctr"/>
                      <a:r>
                        <a:rPr lang="en-US" sz="1400" dirty="0">
                          <a:latin typeface="Lucida Calligraphy" panose="03010101010101010101" pitchFamily="66" charset="0"/>
                        </a:rPr>
                        <a:t>S/NO</a:t>
                      </a:r>
                    </a:p>
                    <a:p>
                      <a:pPr algn="ctr"/>
                      <a:endParaRPr lang="en-US" sz="1400" dirty="0">
                        <a:latin typeface="Lucida Calligraphy" panose="03010101010101010101" pitchFamily="66" charset="0"/>
                      </a:endParaRPr>
                    </a:p>
                    <a:p>
                      <a:pPr algn="ctr"/>
                      <a:endParaRPr lang="en-US" sz="1400" dirty="0">
                        <a:latin typeface="Lucida Calligraphy" panose="03010101010101010101" pitchFamily="66" charset="0"/>
                      </a:endParaRPr>
                    </a:p>
                    <a:p>
                      <a:pPr algn="ctr"/>
                      <a:r>
                        <a:rPr lang="en-US" sz="1400" dirty="0">
                          <a:latin typeface="Lucida Calligraphy" panose="03010101010101010101" pitchFamily="66" charset="0"/>
                        </a:rPr>
                        <a:t>A</a:t>
                      </a:r>
                      <a:endParaRPr lang="en-US" sz="1400" dirty="0">
                        <a:solidFill>
                          <a:schemeClr val="bg1"/>
                        </a:solidFill>
                        <a:latin typeface="Lucida Calligraphy" panose="03010101010101010101" pitchFamily="66" charset="0"/>
                        <a:cs typeface="Arial" pitchFamily="34" charset="0"/>
                      </a:endParaRPr>
                    </a:p>
                  </a:txBody>
                  <a:tcPr marL="99060" marR="99060" anchor="ctr"/>
                </a:tc>
                <a:tc>
                  <a:txBody>
                    <a:bodyPr/>
                    <a:lstStyle/>
                    <a:p>
                      <a:pPr algn="ctr"/>
                      <a:r>
                        <a:rPr lang="en-US" sz="1400" dirty="0">
                          <a:latin typeface="Lucida Calligraphy" panose="03010101010101010101" pitchFamily="66" charset="0"/>
                        </a:rPr>
                        <a:t>DETAILS</a:t>
                      </a:r>
                    </a:p>
                    <a:p>
                      <a:pPr algn="ctr"/>
                      <a:endParaRPr lang="en-US" sz="1400" dirty="0">
                        <a:latin typeface="Lucida Calligraphy" panose="03010101010101010101" pitchFamily="66" charset="0"/>
                      </a:endParaRPr>
                    </a:p>
                    <a:p>
                      <a:pPr algn="ctr"/>
                      <a:endParaRPr lang="en-US" sz="1400" dirty="0">
                        <a:latin typeface="Lucida Calligraphy" panose="03010101010101010101" pitchFamily="66" charset="0"/>
                      </a:endParaRPr>
                    </a:p>
                    <a:p>
                      <a:pPr algn="ctr"/>
                      <a:r>
                        <a:rPr lang="en-US" sz="1400" dirty="0">
                          <a:latin typeface="Lucida Calligraphy" panose="03010101010101010101" pitchFamily="66" charset="0"/>
                        </a:rPr>
                        <a:t>B</a:t>
                      </a:r>
                      <a:endParaRPr lang="en-US" sz="1400" dirty="0">
                        <a:solidFill>
                          <a:schemeClr val="bg1"/>
                        </a:solidFill>
                        <a:latin typeface="Lucida Calligraphy" panose="03010101010101010101" pitchFamily="66" charset="0"/>
                        <a:cs typeface="Arial" pitchFamily="34" charset="0"/>
                      </a:endParaRPr>
                    </a:p>
                  </a:txBody>
                  <a:tcPr marL="99060" marR="99060" anchor="ctr"/>
                </a:tc>
                <a:tc>
                  <a:txBody>
                    <a:bodyPr/>
                    <a:lstStyle/>
                    <a:p>
                      <a:pPr algn="ctr"/>
                      <a:r>
                        <a:rPr lang="en-US" sz="1400" dirty="0" smtClean="0">
                          <a:latin typeface="Lucida Calligraphy" panose="03010101010101010101" pitchFamily="66" charset="0"/>
                        </a:rPr>
                        <a:t>REVISED </a:t>
                      </a:r>
                      <a:r>
                        <a:rPr lang="en-US" sz="1400" dirty="0">
                          <a:latin typeface="Lucida Calligraphy" panose="03010101010101010101" pitchFamily="66" charset="0"/>
                        </a:rPr>
                        <a:t>ESTIMATES </a:t>
                      </a:r>
                      <a:r>
                        <a:rPr lang="en-US" sz="1400" dirty="0" smtClean="0">
                          <a:latin typeface="Lucida Calligraphy" panose="03010101010101010101" pitchFamily="66" charset="0"/>
                        </a:rPr>
                        <a:t>2020</a:t>
                      </a:r>
                      <a:endParaRPr lang="en-US" sz="1400" dirty="0">
                        <a:latin typeface="Lucida Calligraphy" panose="03010101010101010101" pitchFamily="66" charset="0"/>
                      </a:endParaRPr>
                    </a:p>
                    <a:p>
                      <a:pPr algn="ctr"/>
                      <a:endParaRPr lang="en-US" sz="1400" dirty="0">
                        <a:latin typeface="Lucida Calligraphy" panose="03010101010101010101" pitchFamily="66" charset="0"/>
                      </a:endParaRPr>
                    </a:p>
                    <a:p>
                      <a:pPr algn="ctr"/>
                      <a:r>
                        <a:rPr lang="en-US" sz="1400" dirty="0">
                          <a:latin typeface="Lucida Calligraphy" panose="03010101010101010101" pitchFamily="66" charset="0"/>
                        </a:rPr>
                        <a:t>C</a:t>
                      </a:r>
                      <a:endParaRPr lang="en-US" sz="1400" dirty="0">
                        <a:solidFill>
                          <a:schemeClr val="bg1"/>
                        </a:solidFill>
                        <a:latin typeface="Lucida Calligraphy" panose="03010101010101010101" pitchFamily="66" charset="0"/>
                        <a:cs typeface="Arial" pitchFamily="34" charset="0"/>
                      </a:endParaRPr>
                    </a:p>
                  </a:txBody>
                  <a:tcPr marL="99060" marR="99060" anchor="ctr"/>
                </a:tc>
                <a:tc>
                  <a:txBody>
                    <a:bodyPr/>
                    <a:lstStyle/>
                    <a:p>
                      <a:pPr algn="ctr"/>
                      <a:r>
                        <a:rPr lang="en-US" sz="1400" dirty="0" smtClean="0">
                          <a:latin typeface="Lucida Calligraphy" panose="03010101010101010101" pitchFamily="66" charset="0"/>
                        </a:rPr>
                        <a:t>REVISED </a:t>
                      </a:r>
                      <a:r>
                        <a:rPr lang="en-US" sz="1400" dirty="0">
                          <a:latin typeface="Lucida Calligraphy" panose="03010101010101010101" pitchFamily="66" charset="0"/>
                        </a:rPr>
                        <a:t>ESTIMATES </a:t>
                      </a:r>
                      <a:r>
                        <a:rPr lang="en-US" sz="1400" dirty="0" smtClean="0">
                          <a:latin typeface="Lucida Calligraphy" panose="03010101010101010101" pitchFamily="66" charset="0"/>
                        </a:rPr>
                        <a:t>July</a:t>
                      </a:r>
                      <a:r>
                        <a:rPr lang="en-US" sz="1400" baseline="0" dirty="0" smtClean="0">
                          <a:latin typeface="Lucida Calligraphy" panose="03010101010101010101" pitchFamily="66" charset="0"/>
                        </a:rPr>
                        <a:t> </a:t>
                      </a:r>
                      <a:r>
                        <a:rPr lang="en-US" sz="1400" dirty="0" smtClean="0">
                          <a:latin typeface="Lucida Calligraphy" panose="03010101010101010101" pitchFamily="66" charset="0"/>
                        </a:rPr>
                        <a:t>– Sept, 2020</a:t>
                      </a:r>
                      <a:endParaRPr lang="en-US" sz="1400" dirty="0">
                        <a:latin typeface="Lucida Calligraphy" panose="03010101010101010101" pitchFamily="66" charset="0"/>
                      </a:endParaRPr>
                    </a:p>
                    <a:p>
                      <a:pPr algn="ctr"/>
                      <a:r>
                        <a:rPr lang="en-US" sz="1400" dirty="0" smtClean="0">
                          <a:latin typeface="Lucida Calligraphy" panose="03010101010101010101" pitchFamily="66" charset="0"/>
                        </a:rPr>
                        <a:t>D</a:t>
                      </a:r>
                      <a:endParaRPr lang="en-US" sz="1400" dirty="0">
                        <a:solidFill>
                          <a:schemeClr val="bg1"/>
                        </a:solidFill>
                        <a:latin typeface="Lucida Calligraphy" panose="03010101010101010101" pitchFamily="66" charset="0"/>
                        <a:cs typeface="Arial" pitchFamily="34" charset="0"/>
                      </a:endParaRPr>
                    </a:p>
                  </a:txBody>
                  <a:tcPr marL="99060" marR="99060" anchor="ctr"/>
                </a:tc>
                <a:tc>
                  <a:txBody>
                    <a:bodyPr/>
                    <a:lstStyle/>
                    <a:p>
                      <a:pPr algn="ctr"/>
                      <a:r>
                        <a:rPr lang="en-US" sz="1400" dirty="0">
                          <a:latin typeface="Lucida Calligraphy" panose="03010101010101010101" pitchFamily="66" charset="0"/>
                        </a:rPr>
                        <a:t>ACTUAL </a:t>
                      </a:r>
                      <a:r>
                        <a:rPr lang="en-US" sz="1400" dirty="0" smtClean="0">
                          <a:latin typeface="Lucida Calligraphy" panose="03010101010101010101" pitchFamily="66" charset="0"/>
                        </a:rPr>
                        <a:t>EXPENDITURE </a:t>
                      </a:r>
                      <a:r>
                        <a:rPr lang="en-US" sz="1400" baseline="0" dirty="0" smtClean="0">
                          <a:latin typeface="Lucida Calligraphy" panose="03010101010101010101" pitchFamily="66" charset="0"/>
                        </a:rPr>
                        <a:t> </a:t>
                      </a:r>
                      <a:endParaRPr lang="en-US" sz="1400" baseline="0" dirty="0">
                        <a:latin typeface="Lucida Calligraphy" panose="03010101010101010101" pitchFamily="66" charset="0"/>
                      </a:endParaRPr>
                    </a:p>
                    <a:p>
                      <a:pPr algn="ctr"/>
                      <a:r>
                        <a:rPr lang="en-US" sz="1400" baseline="0" dirty="0">
                          <a:latin typeface="Lucida Calligraphy" panose="03010101010101010101" pitchFamily="66" charset="0"/>
                        </a:rPr>
                        <a:t>AS AT </a:t>
                      </a:r>
                    </a:p>
                    <a:p>
                      <a:pPr algn="ctr"/>
                      <a:r>
                        <a:rPr lang="en-US" sz="1400" baseline="0" dirty="0">
                          <a:latin typeface="Lucida Calligraphy" panose="03010101010101010101" pitchFamily="66" charset="0"/>
                        </a:rPr>
                        <a:t> </a:t>
                      </a:r>
                      <a:r>
                        <a:rPr lang="en-US" sz="1400" baseline="0" dirty="0" smtClean="0">
                          <a:latin typeface="Lucida Calligraphy" panose="03010101010101010101" pitchFamily="66" charset="0"/>
                        </a:rPr>
                        <a:t>30/09/20</a:t>
                      </a:r>
                      <a:endParaRPr lang="en-US" sz="1400" baseline="0" dirty="0">
                        <a:latin typeface="Lucida Calligraphy" panose="03010101010101010101" pitchFamily="66" charset="0"/>
                      </a:endParaRPr>
                    </a:p>
                    <a:p>
                      <a:pPr algn="ctr"/>
                      <a:r>
                        <a:rPr lang="en-US" sz="1400" baseline="0" dirty="0" smtClean="0">
                          <a:latin typeface="Lucida Calligraphy" panose="03010101010101010101" pitchFamily="66" charset="0"/>
                        </a:rPr>
                        <a:t>E</a:t>
                      </a:r>
                      <a:endParaRPr lang="en-US" sz="1400" dirty="0">
                        <a:solidFill>
                          <a:schemeClr val="bg1"/>
                        </a:solidFill>
                        <a:latin typeface="Lucida Calligraphy" panose="03010101010101010101" pitchFamily="66" charset="0"/>
                        <a:cs typeface="Arial" pitchFamily="34" charset="0"/>
                      </a:endParaRPr>
                    </a:p>
                  </a:txBody>
                  <a:tcPr marL="99060" marR="99060" anchor="ctr"/>
                </a:tc>
                <a:tc>
                  <a:txBody>
                    <a:bodyPr/>
                    <a:lstStyle/>
                    <a:p>
                      <a:pPr marL="0" algn="ctr" defTabSz="457200" rtl="0" eaLnBrk="1" fontAlgn="ctr" latinLnBrk="0" hangingPunct="1"/>
                      <a:r>
                        <a:rPr lang="en-US" sz="1400" b="1" i="0" u="none" strike="noStrike" kern="1200" dirty="0" smtClean="0">
                          <a:solidFill>
                            <a:srgbClr val="FFFFFF"/>
                          </a:solidFill>
                          <a:effectLst/>
                          <a:latin typeface="Tw Cen MT" panose="020B0602020104020603" pitchFamily="34" charset="0"/>
                          <a:ea typeface="+mn-ea"/>
                          <a:cs typeface="+mn-cs"/>
                        </a:rPr>
                        <a:t>3rd </a:t>
                      </a:r>
                      <a:r>
                        <a:rPr lang="en-US" sz="1400" b="1" i="0" u="none" strike="noStrike" kern="1200" dirty="0" err="1" smtClean="0">
                          <a:solidFill>
                            <a:srgbClr val="FFFFFF"/>
                          </a:solidFill>
                          <a:effectLst/>
                          <a:latin typeface="Tw Cen MT" panose="020B0602020104020603" pitchFamily="34" charset="0"/>
                          <a:ea typeface="+mn-ea"/>
                          <a:cs typeface="+mn-cs"/>
                        </a:rPr>
                        <a:t>Qtr</a:t>
                      </a:r>
                      <a:r>
                        <a:rPr lang="en-US" sz="1400" b="1" i="0" u="none" strike="noStrike" kern="1200" dirty="0" smtClean="0">
                          <a:solidFill>
                            <a:srgbClr val="FFFFFF"/>
                          </a:solidFill>
                          <a:effectLst/>
                          <a:latin typeface="Tw Cen MT" panose="020B0602020104020603" pitchFamily="34" charset="0"/>
                          <a:ea typeface="+mn-ea"/>
                          <a:cs typeface="+mn-cs"/>
                        </a:rPr>
                        <a:t> Balance</a:t>
                      </a:r>
                    </a:p>
                    <a:p>
                      <a:pPr marL="0" algn="ctr" defTabSz="457200" rtl="0" eaLnBrk="1" fontAlgn="ctr" latinLnBrk="0" hangingPunct="1"/>
                      <a:endParaRPr lang="en-US" sz="1400" b="1" i="0" u="none" strike="noStrike" kern="1200" dirty="0" smtClean="0">
                        <a:solidFill>
                          <a:srgbClr val="FFFFFF"/>
                        </a:solidFill>
                        <a:effectLst/>
                        <a:latin typeface="Tw Cen MT" panose="020B0602020104020603" pitchFamily="34" charset="0"/>
                        <a:ea typeface="+mn-ea"/>
                        <a:cs typeface="+mn-cs"/>
                      </a:endParaRPr>
                    </a:p>
                    <a:p>
                      <a:pPr marL="0" algn="ctr" defTabSz="457200" rtl="0" eaLnBrk="1" fontAlgn="ctr" latinLnBrk="0" hangingPunct="1"/>
                      <a:endParaRPr lang="en-US" sz="1400" b="1" i="0" u="none" strike="noStrike" kern="1200" dirty="0" smtClean="0">
                        <a:solidFill>
                          <a:srgbClr val="FFFFFF"/>
                        </a:solidFill>
                        <a:effectLst/>
                        <a:latin typeface="Tw Cen MT" panose="020B0602020104020603" pitchFamily="34" charset="0"/>
                        <a:ea typeface="+mn-ea"/>
                        <a:cs typeface="+mn-cs"/>
                      </a:endParaRPr>
                    </a:p>
                    <a:p>
                      <a:pPr marL="0" algn="ctr" defTabSz="457200" rtl="0" eaLnBrk="1" fontAlgn="ctr" latinLnBrk="0" hangingPunct="1"/>
                      <a:endParaRPr lang="en-US" sz="1400" b="1" i="0" u="none" strike="noStrike" kern="1200" dirty="0" smtClean="0">
                        <a:solidFill>
                          <a:srgbClr val="FFFFFF"/>
                        </a:solidFill>
                        <a:effectLst/>
                        <a:latin typeface="Tw Cen MT" panose="020B0602020104020603" pitchFamily="34" charset="0"/>
                        <a:ea typeface="+mn-ea"/>
                        <a:cs typeface="+mn-cs"/>
                      </a:endParaRPr>
                    </a:p>
                    <a:p>
                      <a:pPr marL="0" algn="ctr" defTabSz="457200" rtl="0" eaLnBrk="1" fontAlgn="ctr" latinLnBrk="0" hangingPunct="1"/>
                      <a:r>
                        <a:rPr lang="en-US" sz="1400" b="1" i="0" u="none" strike="noStrike" kern="1200" dirty="0" smtClean="0">
                          <a:solidFill>
                            <a:srgbClr val="FFFFFF"/>
                          </a:solidFill>
                          <a:effectLst/>
                          <a:latin typeface="Tw Cen MT" panose="020B0602020104020603" pitchFamily="34" charset="0"/>
                          <a:ea typeface="+mn-ea"/>
                          <a:cs typeface="+mn-cs"/>
                        </a:rPr>
                        <a:t>F</a:t>
                      </a:r>
                    </a:p>
                  </a:txBody>
                  <a:tcPr marL="99060" marR="99060" anchor="ctr"/>
                </a:tc>
                <a:tc>
                  <a:txBody>
                    <a:bodyPr/>
                    <a:lstStyle/>
                    <a:p>
                      <a:pPr algn="ctr"/>
                      <a:r>
                        <a:rPr lang="en-US" sz="1400" dirty="0">
                          <a:latin typeface="Lucida Calligraphy" panose="03010101010101010101" pitchFamily="66" charset="0"/>
                        </a:rPr>
                        <a:t>% PERFORMANCE (E/DX100)</a:t>
                      </a:r>
                    </a:p>
                    <a:p>
                      <a:pPr algn="ctr"/>
                      <a:r>
                        <a:rPr lang="en-US" sz="1400" dirty="0" smtClean="0">
                          <a:solidFill>
                            <a:schemeClr val="lt1"/>
                          </a:solidFill>
                          <a:latin typeface="Lucida Calligraphy" panose="03010101010101010101" pitchFamily="66" charset="0"/>
                          <a:cs typeface="+mn-cs"/>
                        </a:rPr>
                        <a:t>G</a:t>
                      </a:r>
                      <a:endParaRPr lang="en-US" sz="1400" dirty="0">
                        <a:solidFill>
                          <a:schemeClr val="bg1"/>
                        </a:solidFill>
                        <a:latin typeface="Lucida Calligraphy" panose="03010101010101010101" pitchFamily="66" charset="0"/>
                        <a:cs typeface="Arial" pitchFamily="34" charset="0"/>
                      </a:endParaRPr>
                    </a:p>
                  </a:txBody>
                  <a:tcPr marL="99060" marR="99060" anchor="ctr"/>
                </a:tc>
                <a:extLst>
                  <a:ext uri="{0D108BD9-81ED-4DB2-BD59-A6C34878D82A}">
                    <a16:rowId xmlns:a16="http://schemas.microsoft.com/office/drawing/2014/main" val="1845770887"/>
                  </a:ext>
                </a:extLst>
              </a:tr>
              <a:tr h="481216">
                <a:tc>
                  <a:txBody>
                    <a:bodyPr/>
                    <a:lstStyle/>
                    <a:p>
                      <a:pPr algn="ctr" rtl="0" fontAlgn="ctr"/>
                      <a:r>
                        <a:rPr lang="en-US" sz="1400" b="0" i="0" u="none" strike="noStrike" dirty="0">
                          <a:solidFill>
                            <a:srgbClr val="000000"/>
                          </a:solidFill>
                          <a:effectLst/>
                          <a:latin typeface="Lucida Calligraphy" panose="03010101010101010101" pitchFamily="66" charset="0"/>
                        </a:rPr>
                        <a:t>1</a:t>
                      </a:r>
                    </a:p>
                  </a:txBody>
                  <a:tcPr marL="9525" marR="9525" marT="9525" marB="0" anchor="ctr"/>
                </a:tc>
                <a:tc>
                  <a:txBody>
                    <a:bodyPr/>
                    <a:lstStyle/>
                    <a:p>
                      <a:pPr algn="ctr" rtl="0" fontAlgn="ctr"/>
                      <a:r>
                        <a:rPr lang="en-US" sz="1400" b="0" i="0" u="none" strike="noStrike" dirty="0">
                          <a:solidFill>
                            <a:srgbClr val="000000"/>
                          </a:solidFill>
                          <a:effectLst/>
                          <a:latin typeface="Lucida Calligraphy" panose="03010101010101010101" pitchFamily="66" charset="0"/>
                        </a:rPr>
                        <a:t>Capital exp.</a:t>
                      </a:r>
                    </a:p>
                  </a:txBody>
                  <a:tcPr marL="9525" marR="9525" marT="9525" marB="0" anchor="ctr"/>
                </a:tc>
                <a:tc>
                  <a:txBody>
                    <a:bodyPr/>
                    <a:lstStyle/>
                    <a:p>
                      <a:pPr algn="ctr" rtl="0" fontAlgn="t"/>
                      <a:r>
                        <a:rPr lang="en-US" sz="1400" b="0" i="0" u="none" strike="noStrike" dirty="0">
                          <a:solidFill>
                            <a:schemeClr val="tx1"/>
                          </a:solidFill>
                          <a:effectLst/>
                          <a:latin typeface="Lucida Calligraphy" panose="03010101010101010101" pitchFamily="66" charset="0"/>
                        </a:rPr>
                        <a:t>36,597,752,422</a:t>
                      </a:r>
                    </a:p>
                  </a:txBody>
                  <a:tcPr marL="9525" marR="9525" marT="9525" marB="0" anchor="ctr"/>
                </a:tc>
                <a:tc>
                  <a:txBody>
                    <a:bodyPr/>
                    <a:lstStyle/>
                    <a:p>
                      <a:pPr marL="0" algn="ctr" defTabSz="457200" rtl="0" eaLnBrk="1" fontAlgn="t" latinLnBrk="0" hangingPunct="1"/>
                      <a:r>
                        <a:rPr lang="en-US" sz="1400" b="0" i="0" u="none" strike="noStrike" kern="1200" dirty="0">
                          <a:solidFill>
                            <a:schemeClr val="tx1"/>
                          </a:solidFill>
                          <a:effectLst/>
                          <a:latin typeface="Lucida Calligraphy" panose="03010101010101010101" pitchFamily="66" charset="0"/>
                          <a:ea typeface="+mn-ea"/>
                          <a:cs typeface="+mn-cs"/>
                        </a:rPr>
                        <a:t>9,149,438,106</a:t>
                      </a:r>
                    </a:p>
                  </a:txBody>
                  <a:tcPr marL="9525" marR="9525" marT="9525" marB="0" anchor="ctr"/>
                </a:tc>
                <a:tc>
                  <a:txBody>
                    <a:bodyPr/>
                    <a:lstStyle/>
                    <a:p>
                      <a:pPr marL="0" algn="ctr" defTabSz="457200" rtl="0" eaLnBrk="1" fontAlgn="t" latinLnBrk="0" hangingPunct="1"/>
                      <a:r>
                        <a:rPr lang="en-US" sz="1400" b="0" i="0" u="none" strike="noStrike" kern="1200" dirty="0">
                          <a:solidFill>
                            <a:schemeClr val="tx1"/>
                          </a:solidFill>
                          <a:effectLst/>
                          <a:latin typeface="Lucida Calligraphy" panose="03010101010101010101" pitchFamily="66" charset="0"/>
                          <a:ea typeface="+mn-ea"/>
                          <a:cs typeface="+mn-cs"/>
                        </a:rPr>
                        <a:t>3,976,461,739</a:t>
                      </a:r>
                    </a:p>
                  </a:txBody>
                  <a:tcPr marL="9525" marR="9525" marT="9525" marB="0" anchor="ctr"/>
                </a:tc>
                <a:tc>
                  <a:txBody>
                    <a:bodyPr/>
                    <a:lstStyle/>
                    <a:p>
                      <a:pPr marL="0" algn="ctr" defTabSz="457200" rtl="0" eaLnBrk="1" fontAlgn="t" latinLnBrk="0" hangingPunct="1"/>
                      <a:r>
                        <a:rPr lang="en-US" sz="1400" b="0" i="0" u="none" strike="noStrike" kern="1200" dirty="0">
                          <a:solidFill>
                            <a:schemeClr val="tx1"/>
                          </a:solidFill>
                          <a:effectLst/>
                          <a:latin typeface="Lucida Calligraphy" panose="03010101010101010101" pitchFamily="66" charset="0"/>
                          <a:ea typeface="+mn-ea"/>
                          <a:cs typeface="+mn-cs"/>
                        </a:rPr>
                        <a:t>5,172,976,367</a:t>
                      </a:r>
                    </a:p>
                  </a:txBody>
                  <a:tcPr marL="9525" marR="9525" marT="9525" marB="0" anchor="ctr"/>
                </a:tc>
                <a:tc>
                  <a:txBody>
                    <a:bodyPr/>
                    <a:lstStyle/>
                    <a:p>
                      <a:pPr marL="0" algn="ctr" defTabSz="457200" rtl="0" eaLnBrk="1" fontAlgn="t" latinLnBrk="0" hangingPunct="1"/>
                      <a:r>
                        <a:rPr lang="en-US" sz="1400" b="0" i="0" u="none" strike="noStrike" kern="1200" dirty="0">
                          <a:solidFill>
                            <a:schemeClr val="tx1"/>
                          </a:solidFill>
                          <a:effectLst/>
                          <a:latin typeface="Lucida Calligraphy" panose="03010101010101010101" pitchFamily="66" charset="0"/>
                          <a:ea typeface="+mn-ea"/>
                          <a:cs typeface="+mn-cs"/>
                        </a:rPr>
                        <a:t>43.46</a:t>
                      </a:r>
                    </a:p>
                  </a:txBody>
                  <a:tcPr marL="9525" marR="9525" marT="9525" marB="0" anchor="ctr"/>
                </a:tc>
                <a:extLst>
                  <a:ext uri="{0D108BD9-81ED-4DB2-BD59-A6C34878D82A}">
                    <a16:rowId xmlns:a16="http://schemas.microsoft.com/office/drawing/2014/main" val="1110745806"/>
                  </a:ext>
                </a:extLst>
              </a:tr>
            </a:tbl>
          </a:graphicData>
        </a:graphic>
      </p:graphicFrame>
      <p:graphicFrame>
        <p:nvGraphicFramePr>
          <p:cNvPr id="4" name="Chart 3"/>
          <p:cNvGraphicFramePr/>
          <p:nvPr>
            <p:extLst>
              <p:ext uri="{D42A27DB-BD31-4B8C-83A1-F6EECF244321}">
                <p14:modId xmlns:p14="http://schemas.microsoft.com/office/powerpoint/2010/main" val="2358644294"/>
              </p:ext>
            </p:extLst>
          </p:nvPr>
        </p:nvGraphicFramePr>
        <p:xfrm>
          <a:off x="228600" y="1868056"/>
          <a:ext cx="9601201" cy="4989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609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4074"/>
            <a:ext cx="8915400" cy="2031325"/>
          </a:xfrm>
          <a:prstGeom prst="rect">
            <a:avLst/>
          </a:prstGeom>
        </p:spPr>
        <p:txBody>
          <a:bodyPr wrap="square">
            <a:spAutoFit/>
          </a:bodyPr>
          <a:lstStyle/>
          <a:p>
            <a:pPr algn="ctr"/>
            <a:r>
              <a:rPr lang="en-US" b="1" dirty="0" smtClean="0">
                <a:solidFill>
                  <a:srgbClr val="0070C0"/>
                </a:solidFill>
                <a:latin typeface="Lucida Calligraphy" pitchFamily="66" charset="0"/>
              </a:rPr>
              <a:t>CUMULATIVE QUARTERS CAPITAL EXPENDITURE ANALYSIS:  </a:t>
            </a:r>
            <a:endParaRPr lang="en-US" b="1" dirty="0">
              <a:solidFill>
                <a:srgbClr val="0070C0"/>
              </a:solidFill>
              <a:latin typeface="Lucida Calligraphy" pitchFamily="66" charset="0"/>
            </a:endParaRPr>
          </a:p>
          <a:p>
            <a:pPr algn="just"/>
            <a:r>
              <a:rPr lang="en-US" dirty="0">
                <a:latin typeface="Lucida Calligraphy" pitchFamily="66" charset="0"/>
              </a:rPr>
              <a:t>The total sum of </a:t>
            </a:r>
            <a:r>
              <a:rPr lang="en-US" strike="dblStrike" dirty="0" smtClean="0">
                <a:latin typeface="Lucida Calligraphy" pitchFamily="66" charset="0"/>
              </a:rPr>
              <a:t>N</a:t>
            </a:r>
            <a:r>
              <a:rPr lang="en-US" dirty="0">
                <a:latin typeface="Lucida Calligraphy" pitchFamily="66" charset="0"/>
              </a:rPr>
              <a:t>36,597,752,422 was </a:t>
            </a:r>
            <a:r>
              <a:rPr lang="en-US" dirty="0" smtClean="0">
                <a:latin typeface="Lucida Calligraphy" pitchFamily="66" charset="0"/>
              </a:rPr>
              <a:t>the revised capital </a:t>
            </a:r>
            <a:r>
              <a:rPr lang="en-US" dirty="0">
                <a:latin typeface="Lucida Calligraphy" pitchFamily="66" charset="0"/>
              </a:rPr>
              <a:t>expenditure for the year </a:t>
            </a:r>
            <a:r>
              <a:rPr lang="en-US" dirty="0" smtClean="0">
                <a:latin typeface="Lucida Calligraphy" pitchFamily="66" charset="0"/>
              </a:rPr>
              <a:t>2020. </a:t>
            </a:r>
            <a:r>
              <a:rPr lang="en-US" dirty="0">
                <a:latin typeface="Lucida Calligraphy" pitchFamily="66" charset="0"/>
              </a:rPr>
              <a:t>Out of this, the sum of </a:t>
            </a:r>
            <a:r>
              <a:rPr lang="en-US" strike="dblStrike" dirty="0" smtClean="0">
                <a:latin typeface="Lucida Calligraphy" pitchFamily="66" charset="0"/>
              </a:rPr>
              <a:t>N</a:t>
            </a:r>
            <a:r>
              <a:rPr lang="en-US" dirty="0" smtClean="0">
                <a:latin typeface="Lucida Calligraphy" pitchFamily="66" charset="0"/>
              </a:rPr>
              <a:t>27,448,314,317 was for </a:t>
            </a:r>
            <a:r>
              <a:rPr lang="en-US" dirty="0">
                <a:latin typeface="Lucida Calligraphy" pitchFamily="66" charset="0"/>
              </a:rPr>
              <a:t>the </a:t>
            </a:r>
            <a:r>
              <a:rPr lang="en-US" dirty="0" smtClean="0">
                <a:latin typeface="Lucida Calligraphy" pitchFamily="66" charset="0"/>
              </a:rPr>
              <a:t>cumulative quarters </a:t>
            </a:r>
            <a:r>
              <a:rPr lang="en-US" dirty="0">
                <a:latin typeface="Lucida Calligraphy" pitchFamily="66" charset="0"/>
              </a:rPr>
              <a:t>estimates </a:t>
            </a:r>
            <a:r>
              <a:rPr lang="en-US" dirty="0" smtClean="0">
                <a:latin typeface="Lucida Calligraphy" pitchFamily="66" charset="0"/>
              </a:rPr>
              <a:t>(January-Sept, 2020) while the sum of </a:t>
            </a:r>
            <a:r>
              <a:rPr lang="en-US" strike="dblStrike" dirty="0" smtClean="0">
                <a:latin typeface="Lucida Calligraphy" pitchFamily="66" charset="0"/>
              </a:rPr>
              <a:t>N</a:t>
            </a:r>
            <a:r>
              <a:rPr lang="en-US" dirty="0" smtClean="0">
                <a:latin typeface="Lucida Calligraphy" pitchFamily="66" charset="0"/>
              </a:rPr>
              <a:t>13,828,082,902</a:t>
            </a:r>
            <a:r>
              <a:rPr lang="en-US" dirty="0" smtClean="0"/>
              <a:t> </a:t>
            </a:r>
            <a:r>
              <a:rPr lang="en-US" dirty="0">
                <a:latin typeface="Lucida Calligraphy" pitchFamily="66" charset="0"/>
              </a:rPr>
              <a:t>was the actual capital </a:t>
            </a:r>
            <a:r>
              <a:rPr lang="en-US" dirty="0" smtClean="0">
                <a:latin typeface="Lucida Calligraphy" pitchFamily="66" charset="0"/>
              </a:rPr>
              <a:t>expenditure for the period, </a:t>
            </a:r>
            <a:r>
              <a:rPr lang="en-US" dirty="0">
                <a:latin typeface="Lucida Calligraphy" pitchFamily="66" charset="0"/>
              </a:rPr>
              <a:t>representing </a:t>
            </a:r>
            <a:r>
              <a:rPr lang="en-US" dirty="0" smtClean="0">
                <a:latin typeface="Lucida Calligraphy" pitchFamily="66" charset="0"/>
              </a:rPr>
              <a:t>50.38% </a:t>
            </a:r>
            <a:r>
              <a:rPr lang="en-US" dirty="0">
                <a:latin typeface="Lucida Calligraphy" pitchFamily="66" charset="0"/>
              </a:rPr>
              <a:t>performance</a:t>
            </a:r>
            <a:r>
              <a:rPr lang="en-US" dirty="0" smtClean="0">
                <a:latin typeface="Lucida Calligraphy" pitchFamily="66" charset="0"/>
              </a:rPr>
              <a:t>.</a:t>
            </a:r>
          </a:p>
          <a:p>
            <a:pPr algn="just"/>
            <a:r>
              <a:rPr lang="en-US" b="1" dirty="0">
                <a:solidFill>
                  <a:srgbClr val="0070C0"/>
                </a:solidFill>
                <a:latin typeface="Lucida Calligraphy" pitchFamily="66" charset="0"/>
              </a:rPr>
              <a:t>Below is the tabular and graphical representation of this analysis</a:t>
            </a:r>
          </a:p>
        </p:txBody>
      </p:sp>
    </p:spTree>
    <p:extLst>
      <p:ext uri="{BB962C8B-B14F-4D97-AF65-F5344CB8AC3E}">
        <p14:creationId xmlns:p14="http://schemas.microsoft.com/office/powerpoint/2010/main" val="277398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8460969"/>
              </p:ext>
            </p:extLst>
          </p:nvPr>
        </p:nvGraphicFramePr>
        <p:xfrm>
          <a:off x="152400" y="228600"/>
          <a:ext cx="9601199" cy="1639456"/>
        </p:xfrm>
        <a:graphic>
          <a:graphicData uri="http://schemas.openxmlformats.org/drawingml/2006/table">
            <a:tbl>
              <a:tblPr firstRow="1" bandRow="1">
                <a:tableStyleId>{5C22544A-7EE6-4342-B048-85BDC9FD1C3A}</a:tableStyleId>
              </a:tblPr>
              <a:tblGrid>
                <a:gridCol w="620342">
                  <a:extLst>
                    <a:ext uri="{9D8B030D-6E8A-4147-A177-3AD203B41FA5}">
                      <a16:colId xmlns:a16="http://schemas.microsoft.com/office/drawing/2014/main" val="2728514640"/>
                    </a:ext>
                  </a:extLst>
                </a:gridCol>
                <a:gridCol w="1740134">
                  <a:extLst>
                    <a:ext uri="{9D8B030D-6E8A-4147-A177-3AD203B41FA5}">
                      <a16:colId xmlns:a16="http://schemas.microsoft.com/office/drawing/2014/main" val="2291988350"/>
                    </a:ext>
                  </a:extLst>
                </a:gridCol>
                <a:gridCol w="1516656">
                  <a:extLst>
                    <a:ext uri="{9D8B030D-6E8A-4147-A177-3AD203B41FA5}">
                      <a16:colId xmlns:a16="http://schemas.microsoft.com/office/drawing/2014/main" val="2575016874"/>
                    </a:ext>
                  </a:extLst>
                </a:gridCol>
                <a:gridCol w="1628396">
                  <a:extLst>
                    <a:ext uri="{9D8B030D-6E8A-4147-A177-3AD203B41FA5}">
                      <a16:colId xmlns:a16="http://schemas.microsoft.com/office/drawing/2014/main" val="1565686461"/>
                    </a:ext>
                  </a:extLst>
                </a:gridCol>
                <a:gridCol w="1581072">
                  <a:extLst>
                    <a:ext uri="{9D8B030D-6E8A-4147-A177-3AD203B41FA5}">
                      <a16:colId xmlns:a16="http://schemas.microsoft.com/office/drawing/2014/main" val="563732800"/>
                    </a:ext>
                  </a:extLst>
                </a:gridCol>
                <a:gridCol w="1358504">
                  <a:extLst>
                    <a:ext uri="{9D8B030D-6E8A-4147-A177-3AD203B41FA5}">
                      <a16:colId xmlns:a16="http://schemas.microsoft.com/office/drawing/2014/main" val="2888434384"/>
                    </a:ext>
                  </a:extLst>
                </a:gridCol>
                <a:gridCol w="1156095">
                  <a:extLst>
                    <a:ext uri="{9D8B030D-6E8A-4147-A177-3AD203B41FA5}">
                      <a16:colId xmlns:a16="http://schemas.microsoft.com/office/drawing/2014/main" val="2006700344"/>
                    </a:ext>
                  </a:extLst>
                </a:gridCol>
              </a:tblGrid>
              <a:tr h="1042784">
                <a:tc>
                  <a:txBody>
                    <a:bodyPr/>
                    <a:lstStyle/>
                    <a:p>
                      <a:pPr algn="ctr"/>
                      <a:r>
                        <a:rPr lang="en-US" sz="1400" dirty="0"/>
                        <a:t>S/NO</a:t>
                      </a:r>
                    </a:p>
                    <a:p>
                      <a:pPr algn="ctr"/>
                      <a:endParaRPr lang="en-US" sz="1400" dirty="0"/>
                    </a:p>
                    <a:p>
                      <a:pPr algn="ctr"/>
                      <a:endParaRPr lang="en-US" sz="1400" dirty="0"/>
                    </a:p>
                    <a:p>
                      <a:pPr algn="ctr"/>
                      <a:r>
                        <a:rPr lang="en-US" sz="1400" dirty="0"/>
                        <a:t>A</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a:t>DETAILS</a:t>
                      </a:r>
                    </a:p>
                    <a:p>
                      <a:pPr algn="ctr"/>
                      <a:endParaRPr lang="en-US" sz="1400" dirty="0"/>
                    </a:p>
                    <a:p>
                      <a:pPr algn="ctr"/>
                      <a:endParaRPr lang="en-US" sz="1400" dirty="0"/>
                    </a:p>
                    <a:p>
                      <a:pPr algn="ctr"/>
                      <a:r>
                        <a:rPr lang="en-US" sz="1400" dirty="0"/>
                        <a:t>B</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smtClean="0"/>
                        <a:t>REVISED </a:t>
                      </a:r>
                      <a:r>
                        <a:rPr lang="en-US" sz="1400" dirty="0"/>
                        <a:t>ESTIMATES </a:t>
                      </a:r>
                      <a:r>
                        <a:rPr lang="en-US" sz="1400" dirty="0" smtClean="0"/>
                        <a:t>2020</a:t>
                      </a:r>
                      <a:endParaRPr lang="en-US" sz="1400" dirty="0"/>
                    </a:p>
                    <a:p>
                      <a:pPr algn="ctr"/>
                      <a:endParaRPr lang="en-US" sz="1400" dirty="0"/>
                    </a:p>
                    <a:p>
                      <a:pPr algn="ctr"/>
                      <a:r>
                        <a:rPr lang="en-US" sz="1400" dirty="0"/>
                        <a:t>C</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smtClean="0"/>
                        <a:t>REVISED </a:t>
                      </a:r>
                      <a:r>
                        <a:rPr lang="en-US" sz="1400" dirty="0"/>
                        <a:t>ESTIMATES </a:t>
                      </a:r>
                      <a:r>
                        <a:rPr lang="en-US" sz="1400" dirty="0" smtClean="0"/>
                        <a:t>Jan</a:t>
                      </a:r>
                      <a:r>
                        <a:rPr lang="en-US" sz="1400" baseline="0" dirty="0" smtClean="0"/>
                        <a:t> </a:t>
                      </a:r>
                      <a:r>
                        <a:rPr lang="en-US" sz="1400" dirty="0" smtClean="0"/>
                        <a:t>– Sept, 2020</a:t>
                      </a:r>
                      <a:endParaRPr lang="en-US" sz="1400" dirty="0"/>
                    </a:p>
                    <a:p>
                      <a:pPr algn="ctr"/>
                      <a:r>
                        <a:rPr lang="en-US" sz="1400" dirty="0" smtClean="0"/>
                        <a:t>D</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a:t>ACTUAL </a:t>
                      </a:r>
                      <a:r>
                        <a:rPr lang="en-US" sz="1400" dirty="0" smtClean="0"/>
                        <a:t>EXPENDITURE </a:t>
                      </a:r>
                      <a:r>
                        <a:rPr lang="en-US" sz="1400" baseline="0" dirty="0" smtClean="0"/>
                        <a:t> </a:t>
                      </a:r>
                      <a:endParaRPr lang="en-US" sz="1400" baseline="0" dirty="0"/>
                    </a:p>
                    <a:p>
                      <a:pPr algn="ctr"/>
                      <a:r>
                        <a:rPr lang="en-US" sz="1400" baseline="0" dirty="0" smtClean="0"/>
                        <a:t>From</a:t>
                      </a:r>
                      <a:endParaRPr lang="en-US" sz="1400" baseline="0" dirty="0"/>
                    </a:p>
                    <a:p>
                      <a:pPr algn="ctr"/>
                      <a:r>
                        <a:rPr lang="en-US" sz="1400" baseline="0" dirty="0"/>
                        <a:t> </a:t>
                      </a:r>
                      <a:r>
                        <a:rPr lang="en-US" sz="1400" baseline="0" dirty="0" smtClean="0"/>
                        <a:t>Jan.-Sept. 2020</a:t>
                      </a:r>
                      <a:endParaRPr lang="en-US" sz="1400" baseline="0" dirty="0"/>
                    </a:p>
                    <a:p>
                      <a:pPr algn="ctr"/>
                      <a:r>
                        <a:rPr lang="en-US" sz="1400" baseline="0" dirty="0" smtClean="0"/>
                        <a:t>E</a:t>
                      </a:r>
                      <a:endParaRPr lang="en-US" sz="1400" dirty="0">
                        <a:solidFill>
                          <a:schemeClr val="bg1"/>
                        </a:solidFill>
                        <a:latin typeface="Arial" pitchFamily="34" charset="0"/>
                        <a:cs typeface="Arial" pitchFamily="34" charset="0"/>
                      </a:endParaRPr>
                    </a:p>
                  </a:txBody>
                  <a:tcPr marL="99060" marR="99060" anchor="ctr"/>
                </a:tc>
                <a:tc>
                  <a:txBody>
                    <a:bodyPr/>
                    <a:lstStyle/>
                    <a:p>
                      <a:pPr marL="0" algn="ctr" defTabSz="457200" rtl="0" eaLnBrk="1" fontAlgn="ctr" latinLnBrk="0" hangingPunct="1"/>
                      <a:r>
                        <a:rPr lang="en-US" sz="1400" b="1" i="0" u="none" strike="noStrike" kern="1200" dirty="0" err="1" smtClean="0">
                          <a:solidFill>
                            <a:srgbClr val="FFFFFF"/>
                          </a:solidFill>
                          <a:effectLst/>
                          <a:latin typeface="Tw Cen MT" panose="020B0602020104020603" pitchFamily="34" charset="0"/>
                          <a:ea typeface="+mn-ea"/>
                          <a:cs typeface="+mn-cs"/>
                        </a:rPr>
                        <a:t>Cumm</a:t>
                      </a:r>
                      <a:r>
                        <a:rPr lang="en-US" sz="1400" b="1" i="0" u="none" strike="noStrike" kern="1200" dirty="0" smtClean="0">
                          <a:solidFill>
                            <a:srgbClr val="FFFFFF"/>
                          </a:solidFill>
                          <a:effectLst/>
                          <a:latin typeface="Tw Cen MT" panose="020B0602020104020603" pitchFamily="34" charset="0"/>
                          <a:ea typeface="+mn-ea"/>
                          <a:cs typeface="+mn-cs"/>
                        </a:rPr>
                        <a:t> 3 </a:t>
                      </a:r>
                      <a:r>
                        <a:rPr lang="en-US" sz="1400" b="1" i="0" u="none" strike="noStrike" kern="1200" dirty="0" err="1" smtClean="0">
                          <a:solidFill>
                            <a:srgbClr val="FFFFFF"/>
                          </a:solidFill>
                          <a:effectLst/>
                          <a:latin typeface="Tw Cen MT" panose="020B0602020104020603" pitchFamily="34" charset="0"/>
                          <a:ea typeface="+mn-ea"/>
                          <a:cs typeface="+mn-cs"/>
                        </a:rPr>
                        <a:t>Qtr</a:t>
                      </a:r>
                      <a:r>
                        <a:rPr lang="en-US" sz="1400" b="1" i="0" u="none" strike="noStrike" kern="1200" dirty="0" smtClean="0">
                          <a:solidFill>
                            <a:srgbClr val="FFFFFF"/>
                          </a:solidFill>
                          <a:effectLst/>
                          <a:latin typeface="Tw Cen MT" panose="020B0602020104020603" pitchFamily="34" charset="0"/>
                          <a:ea typeface="+mn-ea"/>
                          <a:cs typeface="+mn-cs"/>
                        </a:rPr>
                        <a:t> Balance</a:t>
                      </a:r>
                    </a:p>
                    <a:p>
                      <a:pPr marL="0" algn="ctr" defTabSz="457200" rtl="0" eaLnBrk="1" fontAlgn="ctr" latinLnBrk="0" hangingPunct="1"/>
                      <a:endParaRPr lang="en-US" sz="1400" b="1" i="0" u="none" strike="noStrike" kern="1200" dirty="0" smtClean="0">
                        <a:solidFill>
                          <a:srgbClr val="FFFFFF"/>
                        </a:solidFill>
                        <a:effectLst/>
                        <a:latin typeface="Tw Cen MT" panose="020B0602020104020603" pitchFamily="34" charset="0"/>
                        <a:ea typeface="+mn-ea"/>
                        <a:cs typeface="+mn-cs"/>
                      </a:endParaRPr>
                    </a:p>
                    <a:p>
                      <a:pPr marL="0" algn="ctr" defTabSz="457200" rtl="0" eaLnBrk="1" fontAlgn="ctr" latinLnBrk="0" hangingPunct="1"/>
                      <a:r>
                        <a:rPr lang="en-US" sz="1400" b="1" i="0" u="none" strike="noStrike" kern="1200" dirty="0" smtClean="0">
                          <a:solidFill>
                            <a:srgbClr val="FFFFFF"/>
                          </a:solidFill>
                          <a:effectLst/>
                          <a:latin typeface="Tw Cen MT" panose="020B0602020104020603" pitchFamily="34" charset="0"/>
                          <a:ea typeface="+mn-ea"/>
                          <a:cs typeface="+mn-cs"/>
                        </a:rPr>
                        <a:t>F</a:t>
                      </a:r>
                    </a:p>
                  </a:txBody>
                  <a:tcPr marL="99060" marR="99060" anchor="ctr"/>
                </a:tc>
                <a:tc>
                  <a:txBody>
                    <a:bodyPr/>
                    <a:lstStyle/>
                    <a:p>
                      <a:pPr algn="ctr"/>
                      <a:r>
                        <a:rPr lang="en-US" sz="1400" dirty="0"/>
                        <a:t>% PERFORMANCE (E/DX100)</a:t>
                      </a:r>
                    </a:p>
                    <a:p>
                      <a:pPr algn="ctr"/>
                      <a:r>
                        <a:rPr lang="en-US" sz="1400" dirty="0" smtClean="0">
                          <a:solidFill>
                            <a:schemeClr val="lt1"/>
                          </a:solidFill>
                          <a:latin typeface="+mn-lt"/>
                          <a:cs typeface="+mn-cs"/>
                        </a:rPr>
                        <a:t>G</a:t>
                      </a:r>
                      <a:endParaRPr lang="en-US" sz="1400" dirty="0">
                        <a:solidFill>
                          <a:schemeClr val="bg1"/>
                        </a:solidFill>
                        <a:latin typeface="Arial" pitchFamily="34" charset="0"/>
                        <a:cs typeface="Arial" pitchFamily="34" charset="0"/>
                      </a:endParaRPr>
                    </a:p>
                  </a:txBody>
                  <a:tcPr marL="99060" marR="99060" anchor="ctr"/>
                </a:tc>
                <a:extLst>
                  <a:ext uri="{0D108BD9-81ED-4DB2-BD59-A6C34878D82A}">
                    <a16:rowId xmlns:a16="http://schemas.microsoft.com/office/drawing/2014/main" val="1845770887"/>
                  </a:ext>
                </a:extLst>
              </a:tr>
              <a:tr h="481216">
                <a:tc>
                  <a:txBody>
                    <a:bodyPr/>
                    <a:lstStyle/>
                    <a:p>
                      <a:pPr algn="ctr" rtl="0" fontAlgn="ctr"/>
                      <a:r>
                        <a:rPr lang="en-US" sz="1400" b="0" i="0" u="none" strike="noStrike">
                          <a:solidFill>
                            <a:srgbClr val="000000"/>
                          </a:solidFill>
                          <a:effectLst/>
                          <a:latin typeface="Lucida Calligraphy" panose="03010101010101010101" pitchFamily="66" charset="0"/>
                        </a:rPr>
                        <a:t>1</a:t>
                      </a:r>
                    </a:p>
                  </a:txBody>
                  <a:tcPr marL="9525" marR="9525" marT="9525" marB="0" anchor="ctr"/>
                </a:tc>
                <a:tc>
                  <a:txBody>
                    <a:bodyPr/>
                    <a:lstStyle/>
                    <a:p>
                      <a:pPr algn="ctr" rtl="0" fontAlgn="ctr"/>
                      <a:r>
                        <a:rPr lang="en-US" sz="1400" b="0" i="0" u="none" strike="noStrike" dirty="0">
                          <a:solidFill>
                            <a:srgbClr val="000000"/>
                          </a:solidFill>
                          <a:effectLst/>
                          <a:latin typeface="Lucida Calligraphy" panose="03010101010101010101" pitchFamily="66" charset="0"/>
                        </a:rPr>
                        <a:t>Capital exp.</a:t>
                      </a:r>
                    </a:p>
                  </a:txBody>
                  <a:tcPr marL="9525" marR="9525" marT="9525" marB="0" anchor="ctr"/>
                </a:tc>
                <a:tc>
                  <a:txBody>
                    <a:bodyPr/>
                    <a:lstStyle/>
                    <a:p>
                      <a:pPr marL="0" algn="ctr" defTabSz="457200" rtl="0" eaLnBrk="1" fontAlgn="t" latinLnBrk="0" hangingPunct="1"/>
                      <a:r>
                        <a:rPr lang="en-US" sz="1400" b="0" i="0" u="none" strike="noStrike" kern="1200" dirty="0" smtClean="0">
                          <a:solidFill>
                            <a:srgbClr val="000000"/>
                          </a:solidFill>
                          <a:effectLst/>
                          <a:latin typeface="Lucida Calligraphy" panose="03010101010101010101" pitchFamily="66" charset="0"/>
                          <a:ea typeface="+mn-ea"/>
                          <a:cs typeface="+mn-cs"/>
                        </a:rPr>
                        <a:t>36,597,752,422</a:t>
                      </a:r>
                      <a:endParaRPr lang="en-US" sz="1400" b="0" i="0" u="none" strike="noStrike" kern="1200" dirty="0">
                        <a:solidFill>
                          <a:srgbClr val="000000"/>
                        </a:solidFill>
                        <a:effectLst/>
                        <a:latin typeface="Lucida Calligraphy" panose="03010101010101010101" pitchFamily="66" charset="0"/>
                        <a:ea typeface="+mn-ea"/>
                        <a:cs typeface="+mn-cs"/>
                      </a:endParaRPr>
                    </a:p>
                  </a:txBody>
                  <a:tcPr marL="9525" marR="9525" marT="9525" marB="0" anchor="ctr"/>
                </a:tc>
                <a:tc>
                  <a:txBody>
                    <a:bodyPr/>
                    <a:lstStyle/>
                    <a:p>
                      <a:pPr marL="0" algn="ctr" defTabSz="457200" rtl="0" eaLnBrk="1" fontAlgn="t" latinLnBrk="0" hangingPunct="1"/>
                      <a:r>
                        <a:rPr lang="en-US" sz="1400" b="0" i="0" u="none" strike="noStrike" kern="1200" dirty="0" smtClean="0">
                          <a:solidFill>
                            <a:srgbClr val="000000"/>
                          </a:solidFill>
                          <a:effectLst/>
                          <a:latin typeface="Lucida Calligraphy" panose="03010101010101010101" pitchFamily="66" charset="0"/>
                          <a:ea typeface="+mn-ea"/>
                          <a:cs typeface="+mn-cs"/>
                        </a:rPr>
                        <a:t>27,448,314,317</a:t>
                      </a:r>
                      <a:endParaRPr lang="en-US" sz="1400" b="0" i="0" u="none" strike="noStrike" kern="1200" dirty="0">
                        <a:solidFill>
                          <a:srgbClr val="000000"/>
                        </a:solidFill>
                        <a:effectLst/>
                        <a:latin typeface="Lucida Calligraphy" panose="03010101010101010101" pitchFamily="66" charset="0"/>
                        <a:ea typeface="+mn-ea"/>
                        <a:cs typeface="+mn-cs"/>
                      </a:endParaRPr>
                    </a:p>
                  </a:txBody>
                  <a:tcPr marL="9525" marR="9525" marT="9525" marB="0" anchor="ctr"/>
                </a:tc>
                <a:tc>
                  <a:txBody>
                    <a:bodyPr/>
                    <a:lstStyle/>
                    <a:p>
                      <a:pPr marL="0" algn="ctr" defTabSz="457200" rtl="0" eaLnBrk="1" fontAlgn="t" latinLnBrk="0" hangingPunct="1"/>
                      <a:r>
                        <a:rPr lang="en-US" sz="1400" b="0" i="0" u="none" strike="noStrike" kern="1200" dirty="0" smtClean="0">
                          <a:solidFill>
                            <a:srgbClr val="000000"/>
                          </a:solidFill>
                          <a:effectLst/>
                          <a:latin typeface="Lucida Calligraphy" panose="03010101010101010101" pitchFamily="66" charset="0"/>
                          <a:ea typeface="+mn-ea"/>
                          <a:cs typeface="+mn-cs"/>
                        </a:rPr>
                        <a:t>13,828,082,902</a:t>
                      </a:r>
                      <a:endParaRPr lang="en-US" sz="1400" b="0" i="0" u="none" strike="noStrike" kern="1200" dirty="0">
                        <a:solidFill>
                          <a:srgbClr val="000000"/>
                        </a:solidFill>
                        <a:effectLst/>
                        <a:latin typeface="Lucida Calligraphy" panose="03010101010101010101" pitchFamily="66" charset="0"/>
                        <a:ea typeface="+mn-ea"/>
                        <a:cs typeface="+mn-cs"/>
                      </a:endParaRPr>
                    </a:p>
                  </a:txBody>
                  <a:tcPr marL="9525" marR="9525" marT="9525" marB="0" anchor="ctr"/>
                </a:tc>
                <a:tc>
                  <a:txBody>
                    <a:bodyPr/>
                    <a:lstStyle/>
                    <a:p>
                      <a:pPr marL="0" algn="ctr" defTabSz="457200" rtl="0" eaLnBrk="1" fontAlgn="t" latinLnBrk="0" hangingPunct="1"/>
                      <a:r>
                        <a:rPr lang="en-US" sz="1400" b="0" i="0" u="none" strike="noStrike" kern="1200" dirty="0">
                          <a:solidFill>
                            <a:srgbClr val="000000"/>
                          </a:solidFill>
                          <a:effectLst/>
                          <a:latin typeface="Lucida Calligraphy" panose="03010101010101010101" pitchFamily="66" charset="0"/>
                          <a:ea typeface="+mn-ea"/>
                          <a:cs typeface="+mn-cs"/>
                        </a:rPr>
                        <a:t>13,620,231,414 </a:t>
                      </a:r>
                    </a:p>
                  </a:txBody>
                  <a:tcPr marL="9525" marR="9525" marT="9525" marB="0" anchor="ctr"/>
                </a:tc>
                <a:tc>
                  <a:txBody>
                    <a:bodyPr/>
                    <a:lstStyle/>
                    <a:p>
                      <a:pPr marL="0" algn="ctr" defTabSz="457200" rtl="0" eaLnBrk="1" fontAlgn="t" latinLnBrk="0" hangingPunct="1"/>
                      <a:r>
                        <a:rPr lang="en-US" sz="1400" b="0" i="0" u="none" strike="noStrike" kern="1200" dirty="0" smtClean="0">
                          <a:solidFill>
                            <a:srgbClr val="000000"/>
                          </a:solidFill>
                          <a:effectLst/>
                          <a:latin typeface="Lucida Calligraphy" panose="03010101010101010101" pitchFamily="66" charset="0"/>
                          <a:ea typeface="+mn-ea"/>
                          <a:cs typeface="+mn-cs"/>
                        </a:rPr>
                        <a:t>50.38</a:t>
                      </a:r>
                      <a:endParaRPr lang="en-US" sz="1400" b="0" i="0" u="none" strike="noStrike" kern="1200" dirty="0">
                        <a:solidFill>
                          <a:srgbClr val="000000"/>
                        </a:solidFill>
                        <a:effectLst/>
                        <a:latin typeface="Lucida Calligraphy" panose="03010101010101010101" pitchFamily="66" charset="0"/>
                        <a:ea typeface="+mn-ea"/>
                        <a:cs typeface="+mn-cs"/>
                      </a:endParaRPr>
                    </a:p>
                  </a:txBody>
                  <a:tcPr marL="9525" marR="9525" marT="9525" marB="0" anchor="ctr"/>
                </a:tc>
                <a:extLst>
                  <a:ext uri="{0D108BD9-81ED-4DB2-BD59-A6C34878D82A}">
                    <a16:rowId xmlns:a16="http://schemas.microsoft.com/office/drawing/2014/main" val="1110745806"/>
                  </a:ext>
                </a:extLst>
              </a:tr>
            </a:tbl>
          </a:graphicData>
        </a:graphic>
      </p:graphicFrame>
      <p:graphicFrame>
        <p:nvGraphicFramePr>
          <p:cNvPr id="4" name="Chart 3"/>
          <p:cNvGraphicFramePr/>
          <p:nvPr>
            <p:extLst>
              <p:ext uri="{D42A27DB-BD31-4B8C-83A1-F6EECF244321}">
                <p14:modId xmlns:p14="http://schemas.microsoft.com/office/powerpoint/2010/main" val="314787363"/>
              </p:ext>
            </p:extLst>
          </p:nvPr>
        </p:nvGraphicFramePr>
        <p:xfrm>
          <a:off x="152400" y="1868056"/>
          <a:ext cx="9601199" cy="4837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1524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44317981"/>
              </p:ext>
            </p:extLst>
          </p:nvPr>
        </p:nvGraphicFramePr>
        <p:xfrm>
          <a:off x="381001" y="76200"/>
          <a:ext cx="9144000" cy="2804160"/>
        </p:xfrm>
        <a:graphic>
          <a:graphicData uri="http://schemas.openxmlformats.org/drawingml/2006/table">
            <a:tbl>
              <a:tblPr firstRow="1" bandRow="1">
                <a:tableStyleId>{5C22544A-7EE6-4342-B048-85BDC9FD1C3A}</a:tableStyleId>
              </a:tblPr>
              <a:tblGrid>
                <a:gridCol w="366292">
                  <a:extLst>
                    <a:ext uri="{9D8B030D-6E8A-4147-A177-3AD203B41FA5}">
                      <a16:colId xmlns:a16="http://schemas.microsoft.com/office/drawing/2014/main" val="2728514640"/>
                    </a:ext>
                  </a:extLst>
                </a:gridCol>
                <a:gridCol w="1904720">
                  <a:extLst>
                    <a:ext uri="{9D8B030D-6E8A-4147-A177-3AD203B41FA5}">
                      <a16:colId xmlns:a16="http://schemas.microsoft.com/office/drawing/2014/main" val="2291988350"/>
                    </a:ext>
                  </a:extLst>
                </a:gridCol>
                <a:gridCol w="1718247">
                  <a:extLst>
                    <a:ext uri="{9D8B030D-6E8A-4147-A177-3AD203B41FA5}">
                      <a16:colId xmlns:a16="http://schemas.microsoft.com/office/drawing/2014/main" val="219607835"/>
                    </a:ext>
                  </a:extLst>
                </a:gridCol>
                <a:gridCol w="1718247">
                  <a:extLst>
                    <a:ext uri="{9D8B030D-6E8A-4147-A177-3AD203B41FA5}">
                      <a16:colId xmlns:a16="http://schemas.microsoft.com/office/drawing/2014/main" val="563732800"/>
                    </a:ext>
                  </a:extLst>
                </a:gridCol>
                <a:gridCol w="1718247">
                  <a:extLst>
                    <a:ext uri="{9D8B030D-6E8A-4147-A177-3AD203B41FA5}">
                      <a16:colId xmlns:a16="http://schemas.microsoft.com/office/drawing/2014/main" val="165391762"/>
                    </a:ext>
                  </a:extLst>
                </a:gridCol>
                <a:gridCol w="1718247">
                  <a:extLst>
                    <a:ext uri="{9D8B030D-6E8A-4147-A177-3AD203B41FA5}">
                      <a16:colId xmlns:a16="http://schemas.microsoft.com/office/drawing/2014/main" val="2493591866"/>
                    </a:ext>
                  </a:extLst>
                </a:gridCol>
              </a:tblGrid>
              <a:tr h="792539">
                <a:tc>
                  <a:txBody>
                    <a:bodyPr/>
                    <a:lstStyle/>
                    <a:p>
                      <a:pPr algn="ctr"/>
                      <a:r>
                        <a:rPr lang="en-US" sz="1400" dirty="0"/>
                        <a:t>S/NO</a:t>
                      </a:r>
                    </a:p>
                    <a:p>
                      <a:pPr algn="ctr"/>
                      <a:endParaRPr lang="en-US" sz="1400" dirty="0"/>
                    </a:p>
                    <a:p>
                      <a:pPr algn="ctr"/>
                      <a:endParaRPr lang="en-US" sz="1400" dirty="0"/>
                    </a:p>
                    <a:p>
                      <a:pPr algn="ctr"/>
                      <a:r>
                        <a:rPr lang="en-US" sz="1400" dirty="0"/>
                        <a:t>A</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SECTOR</a:t>
                      </a:r>
                      <a:endParaRPr lang="en-US" sz="1400" dirty="0"/>
                    </a:p>
                    <a:p>
                      <a:pPr algn="ctr"/>
                      <a:endParaRPr lang="en-US" sz="1400" dirty="0"/>
                    </a:p>
                    <a:p>
                      <a:pPr algn="ctr"/>
                      <a:endParaRPr lang="en-US" sz="1400" dirty="0"/>
                    </a:p>
                    <a:p>
                      <a:pPr algn="ctr"/>
                      <a:r>
                        <a:rPr lang="en-US" sz="1400" dirty="0" smtClean="0"/>
                        <a:t>B</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REVISED </a:t>
                      </a:r>
                      <a:r>
                        <a:rPr lang="en-US" sz="1400" dirty="0"/>
                        <a:t>ESTIMATES </a:t>
                      </a:r>
                      <a:r>
                        <a:rPr lang="en-US" sz="1400" dirty="0" smtClean="0"/>
                        <a:t>July</a:t>
                      </a:r>
                      <a:r>
                        <a:rPr lang="en-US" sz="1400" baseline="0" dirty="0" smtClean="0"/>
                        <a:t> </a:t>
                      </a:r>
                      <a:r>
                        <a:rPr lang="en-US" sz="1400" dirty="0" smtClean="0"/>
                        <a:t>– Sept, 2020</a:t>
                      </a:r>
                    </a:p>
                    <a:p>
                      <a:pPr algn="ctr"/>
                      <a:endParaRPr lang="en-US" sz="1400" dirty="0" smtClean="0"/>
                    </a:p>
                    <a:p>
                      <a:pPr algn="ctr"/>
                      <a:r>
                        <a:rPr lang="en-US" sz="1400" dirty="0" smtClean="0"/>
                        <a:t>C</a:t>
                      </a:r>
                      <a:endParaRPr lang="en-US" sz="1400" dirty="0"/>
                    </a:p>
                  </a:txBody>
                  <a:tcPr marL="99060" marR="99060" anchor="ctr">
                    <a:solidFill>
                      <a:srgbClr val="54B0F0"/>
                    </a:solidFill>
                  </a:tcPr>
                </a:tc>
                <a:tc>
                  <a:txBody>
                    <a:bodyPr/>
                    <a:lstStyle/>
                    <a:p>
                      <a:pPr algn="ctr"/>
                      <a:r>
                        <a:rPr lang="en-US" sz="1400" dirty="0"/>
                        <a:t>ACTUAL </a:t>
                      </a:r>
                      <a:r>
                        <a:rPr lang="en-US" sz="1400" dirty="0" smtClean="0"/>
                        <a:t>EXPENDITURE</a:t>
                      </a:r>
                      <a:r>
                        <a:rPr lang="en-US" sz="1400" baseline="0" dirty="0" smtClean="0"/>
                        <a:t> </a:t>
                      </a:r>
                      <a:endParaRPr lang="en-US" sz="1400" baseline="0" dirty="0"/>
                    </a:p>
                    <a:p>
                      <a:pPr algn="ctr"/>
                      <a:r>
                        <a:rPr lang="en-US" sz="1400" baseline="0" dirty="0"/>
                        <a:t>AS AT </a:t>
                      </a:r>
                      <a:endParaRPr lang="en-US" sz="1400" baseline="0" dirty="0" smtClean="0"/>
                    </a:p>
                    <a:p>
                      <a:pPr algn="ctr"/>
                      <a:r>
                        <a:rPr lang="en-US" sz="1400" baseline="0" dirty="0" smtClean="0"/>
                        <a:t> 30/09/20</a:t>
                      </a:r>
                    </a:p>
                    <a:p>
                      <a:pPr algn="ctr"/>
                      <a:r>
                        <a:rPr lang="en-US" sz="1400" dirty="0" smtClean="0">
                          <a:solidFill>
                            <a:schemeClr val="bg1"/>
                          </a:solidFill>
                          <a:latin typeface="Arial" pitchFamily="34" charset="0"/>
                          <a:cs typeface="Arial" pitchFamily="34" charset="0"/>
                        </a:rPr>
                        <a:t>D</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marL="0" algn="ctr" defTabSz="457200" rtl="0" eaLnBrk="1" fontAlgn="t" latinLnBrk="0" hangingPunct="1"/>
                      <a:r>
                        <a:rPr lang="en-US" sz="1400" b="1" kern="1200" dirty="0" smtClean="0">
                          <a:solidFill>
                            <a:schemeClr val="lt1"/>
                          </a:solidFill>
                          <a:latin typeface="+mn-lt"/>
                          <a:ea typeface="+mn-ea"/>
                          <a:cs typeface="+mn-cs"/>
                        </a:rPr>
                        <a:t>3rd </a:t>
                      </a:r>
                      <a:r>
                        <a:rPr lang="en-US" sz="1400" b="1" kern="1200" dirty="0">
                          <a:solidFill>
                            <a:schemeClr val="lt1"/>
                          </a:solidFill>
                          <a:latin typeface="+mn-lt"/>
                          <a:ea typeface="+mn-ea"/>
                          <a:cs typeface="+mn-cs"/>
                        </a:rPr>
                        <a:t>Qtr. </a:t>
                      </a:r>
                      <a:r>
                        <a:rPr lang="en-US" sz="1400" b="1" kern="1200" dirty="0" smtClean="0">
                          <a:solidFill>
                            <a:schemeClr val="lt1"/>
                          </a:solidFill>
                          <a:latin typeface="+mn-lt"/>
                          <a:ea typeface="+mn-ea"/>
                          <a:cs typeface="+mn-cs"/>
                        </a:rPr>
                        <a:t>Balance</a:t>
                      </a:r>
                    </a:p>
                    <a:p>
                      <a:pPr marL="0" algn="ctr" defTabSz="457200" rtl="0" eaLnBrk="1" fontAlgn="t" latinLnBrk="0" hangingPunct="1"/>
                      <a:endParaRPr lang="en-US" sz="1400" b="1" kern="1200" dirty="0" smtClean="0">
                        <a:solidFill>
                          <a:schemeClr val="lt1"/>
                        </a:solidFill>
                        <a:latin typeface="+mn-lt"/>
                        <a:ea typeface="+mn-ea"/>
                        <a:cs typeface="+mn-cs"/>
                      </a:endParaRPr>
                    </a:p>
                    <a:p>
                      <a:pPr marL="0" algn="ctr" defTabSz="457200" rtl="0" eaLnBrk="1" fontAlgn="t" latinLnBrk="0" hangingPunct="1"/>
                      <a:r>
                        <a:rPr lang="en-US" sz="1400" b="1" kern="1200" dirty="0" smtClean="0">
                          <a:solidFill>
                            <a:schemeClr val="lt1"/>
                          </a:solidFill>
                          <a:latin typeface="+mn-lt"/>
                          <a:ea typeface="+mn-ea"/>
                          <a:cs typeface="+mn-cs"/>
                        </a:rPr>
                        <a:t>E</a:t>
                      </a:r>
                      <a:endParaRPr lang="en-US" sz="1400" b="1" kern="1200" dirty="0">
                        <a:solidFill>
                          <a:schemeClr val="lt1"/>
                        </a:solidFill>
                        <a:latin typeface="+mn-lt"/>
                        <a:ea typeface="+mn-ea"/>
                        <a:cs typeface="+mn-cs"/>
                      </a:endParaRPr>
                    </a:p>
                  </a:txBody>
                  <a:tcPr marL="9525" marR="9525" marT="9525" marB="0" anchor="ctr">
                    <a:solidFill>
                      <a:srgbClr val="54B0F0"/>
                    </a:solidFill>
                  </a:tcPr>
                </a:tc>
                <a:tc>
                  <a:txBody>
                    <a:bodyPr/>
                    <a:lstStyle/>
                    <a:p>
                      <a:pPr marL="0" algn="ctr" defTabSz="457200" rtl="0" eaLnBrk="1" fontAlgn="t" latinLnBrk="0" hangingPunct="1"/>
                      <a:r>
                        <a:rPr lang="en-US" sz="1400" b="1" kern="1200" dirty="0">
                          <a:solidFill>
                            <a:schemeClr val="lt1"/>
                          </a:solidFill>
                          <a:latin typeface="+mn-lt"/>
                          <a:ea typeface="+mn-ea"/>
                          <a:cs typeface="+mn-cs"/>
                        </a:rPr>
                        <a:t>% </a:t>
                      </a:r>
                      <a:r>
                        <a:rPr lang="en-US" sz="1400" b="1" kern="1200" dirty="0" smtClean="0">
                          <a:solidFill>
                            <a:schemeClr val="lt1"/>
                          </a:solidFill>
                          <a:latin typeface="+mn-lt"/>
                          <a:ea typeface="+mn-ea"/>
                          <a:cs typeface="+mn-cs"/>
                        </a:rPr>
                        <a:t>Performance</a:t>
                      </a:r>
                      <a:endParaRPr lang="en-US" sz="1400" b="1" kern="1200" dirty="0">
                        <a:solidFill>
                          <a:schemeClr val="lt1"/>
                        </a:solidFill>
                        <a:latin typeface="+mn-lt"/>
                        <a:ea typeface="+mn-ea"/>
                        <a:cs typeface="+mn-cs"/>
                      </a:endParaRPr>
                    </a:p>
                  </a:txBody>
                  <a:tcPr marL="9525" marR="9525" marT="9525" marB="0" anchor="ctr">
                    <a:solidFill>
                      <a:srgbClr val="54B0F0"/>
                    </a:solidFill>
                  </a:tcPr>
                </a:tc>
                <a:extLst>
                  <a:ext uri="{0D108BD9-81ED-4DB2-BD59-A6C34878D82A}">
                    <a16:rowId xmlns:a16="http://schemas.microsoft.com/office/drawing/2014/main" val="1845770887"/>
                  </a:ext>
                </a:extLst>
              </a:tr>
              <a:tr h="255658">
                <a:tc>
                  <a:txBody>
                    <a:bodyPr/>
                    <a:lstStyle/>
                    <a:p>
                      <a:r>
                        <a:rPr lang="en-GB" sz="1400" dirty="0" smtClean="0"/>
                        <a:t>1</a:t>
                      </a:r>
                      <a:endParaRPr lang="en-GB" sz="1400" dirty="0"/>
                    </a:p>
                  </a:txBody>
                  <a:tcPr/>
                </a:tc>
                <a:tc>
                  <a:txBody>
                    <a:bodyPr/>
                    <a:lstStyle/>
                    <a:p>
                      <a:r>
                        <a:rPr lang="en-US" sz="1400" dirty="0" smtClean="0">
                          <a:latin typeface="Lucida Calligraphy" pitchFamily="66" charset="0"/>
                        </a:rPr>
                        <a:t>Administrative</a:t>
                      </a:r>
                      <a:r>
                        <a:rPr lang="en-US" sz="1400" dirty="0" smtClean="0"/>
                        <a:t> </a:t>
                      </a:r>
                      <a:endParaRPr lang="en-GB" sz="1400" dirty="0"/>
                    </a:p>
                  </a:txBody>
                  <a:tcPr/>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1,432,486,710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72,236,178</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1,360,250,532 </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5.04</a:t>
                      </a:r>
                    </a:p>
                  </a:txBody>
                  <a:tcPr marL="9525" marR="9525" marT="9525" marB="0" anchor="b"/>
                </a:tc>
                <a:extLst>
                  <a:ext uri="{0D108BD9-81ED-4DB2-BD59-A6C34878D82A}">
                    <a16:rowId xmlns:a16="http://schemas.microsoft.com/office/drawing/2014/main" val="1110745806"/>
                  </a:ext>
                </a:extLst>
              </a:tr>
              <a:tr h="255658">
                <a:tc>
                  <a:txBody>
                    <a:bodyPr/>
                    <a:lstStyle/>
                    <a:p>
                      <a:r>
                        <a:rPr lang="en-GB" sz="1400" dirty="0" smtClean="0"/>
                        <a:t>2</a:t>
                      </a:r>
                      <a:endParaRPr lang="en-GB" sz="1400" dirty="0"/>
                    </a:p>
                  </a:txBody>
                  <a:tcPr/>
                </a:tc>
                <a:tc>
                  <a:txBody>
                    <a:bodyPr/>
                    <a:lstStyle/>
                    <a:p>
                      <a:r>
                        <a:rPr lang="en-US" sz="1400" dirty="0" smtClean="0">
                          <a:latin typeface="Lucida Calligraphy" pitchFamily="66" charset="0"/>
                        </a:rPr>
                        <a:t>Economic</a:t>
                      </a:r>
                      <a:endParaRPr lang="en-GB" sz="1400" dirty="0"/>
                    </a:p>
                  </a:txBody>
                  <a:tcPr/>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4,002,047,020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2,648,081,450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1,353,965,570 </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66.17</a:t>
                      </a:r>
                    </a:p>
                  </a:txBody>
                  <a:tcPr marL="9525" marR="9525" marT="9525" marB="0" anchor="b"/>
                </a:tc>
                <a:extLst>
                  <a:ext uri="{0D108BD9-81ED-4DB2-BD59-A6C34878D82A}">
                    <a16:rowId xmlns:a16="http://schemas.microsoft.com/office/drawing/2014/main" val="1223122334"/>
                  </a:ext>
                </a:extLst>
              </a:tr>
              <a:tr h="255658">
                <a:tc>
                  <a:txBody>
                    <a:bodyPr/>
                    <a:lstStyle/>
                    <a:p>
                      <a:r>
                        <a:rPr lang="en-GB" sz="1400" dirty="0" smtClean="0"/>
                        <a:t>3</a:t>
                      </a:r>
                      <a:endParaRPr lang="en-GB" sz="1400" dirty="0"/>
                    </a:p>
                  </a:txBody>
                  <a:tcPr/>
                </a:tc>
                <a:tc>
                  <a:txBody>
                    <a:bodyPr/>
                    <a:lstStyle/>
                    <a:p>
                      <a:r>
                        <a:rPr lang="en-US" sz="1400" dirty="0" smtClean="0">
                          <a:latin typeface="Lucida Calligraphy" pitchFamily="66" charset="0"/>
                        </a:rPr>
                        <a:t>Law and Justice</a:t>
                      </a:r>
                      <a:endParaRPr lang="en-GB" sz="1400" dirty="0"/>
                    </a:p>
                  </a:txBody>
                  <a:tcPr/>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341,151,200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341,151,200 </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0.00</a:t>
                      </a:r>
                    </a:p>
                  </a:txBody>
                  <a:tcPr marL="9525" marR="9525" marT="9525" marB="0" anchor="b"/>
                </a:tc>
                <a:extLst>
                  <a:ext uri="{0D108BD9-81ED-4DB2-BD59-A6C34878D82A}">
                    <a16:rowId xmlns:a16="http://schemas.microsoft.com/office/drawing/2014/main" val="557369096"/>
                  </a:ext>
                </a:extLst>
              </a:tr>
              <a:tr h="255658">
                <a:tc>
                  <a:txBody>
                    <a:bodyPr/>
                    <a:lstStyle/>
                    <a:p>
                      <a:r>
                        <a:rPr lang="en-GB" sz="1400" dirty="0" smtClean="0"/>
                        <a:t>4</a:t>
                      </a:r>
                      <a:endParaRPr lang="en-GB" sz="1400" dirty="0"/>
                    </a:p>
                  </a:txBody>
                  <a:tcPr/>
                </a:tc>
                <a:tc>
                  <a:txBody>
                    <a:bodyPr/>
                    <a:lstStyle/>
                    <a:p>
                      <a:r>
                        <a:rPr lang="en-US" sz="1400" dirty="0" smtClean="0">
                          <a:latin typeface="Lucida Calligraphy" pitchFamily="66" charset="0"/>
                        </a:rPr>
                        <a:t>Social Service</a:t>
                      </a:r>
                      <a:endParaRPr lang="en-GB" sz="1400" dirty="0"/>
                    </a:p>
                  </a:txBody>
                  <a:tcPr/>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3,373,753,175</a:t>
                      </a:r>
                    </a:p>
                  </a:txBody>
                  <a:tcPr marL="9525" marR="9525" marT="9525" marB="0" anchor="b"/>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1,256,144,110</a:t>
                      </a:r>
                    </a:p>
                  </a:txBody>
                  <a:tcPr marL="9525" marR="9525" marT="9525" marB="0" anchor="b"/>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2,117,609,065 </a:t>
                      </a:r>
                    </a:p>
                  </a:txBody>
                  <a:tcPr marL="9525" marR="9525" marT="9525" marB="0" anchor="b"/>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37.23</a:t>
                      </a:r>
                    </a:p>
                  </a:txBody>
                  <a:tcPr marL="9525" marR="9525" marT="9525" marB="0" anchor="b"/>
                </a:tc>
                <a:extLst>
                  <a:ext uri="{0D108BD9-81ED-4DB2-BD59-A6C34878D82A}">
                    <a16:rowId xmlns:a16="http://schemas.microsoft.com/office/drawing/2014/main" val="144400625"/>
                  </a:ext>
                </a:extLst>
              </a:tr>
            </a:tbl>
          </a:graphicData>
        </a:graphic>
      </p:graphicFrame>
      <p:graphicFrame>
        <p:nvGraphicFramePr>
          <p:cNvPr id="5" name="Chart 4"/>
          <p:cNvGraphicFramePr/>
          <p:nvPr>
            <p:extLst>
              <p:ext uri="{D42A27DB-BD31-4B8C-83A1-F6EECF244321}">
                <p14:modId xmlns:p14="http://schemas.microsoft.com/office/powerpoint/2010/main" val="1382172075"/>
              </p:ext>
            </p:extLst>
          </p:nvPr>
        </p:nvGraphicFramePr>
        <p:xfrm>
          <a:off x="381001" y="2971800"/>
          <a:ext cx="9144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4751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00875529"/>
              </p:ext>
            </p:extLst>
          </p:nvPr>
        </p:nvGraphicFramePr>
        <p:xfrm>
          <a:off x="381001" y="228600"/>
          <a:ext cx="9144001" cy="2164080"/>
        </p:xfrm>
        <a:graphic>
          <a:graphicData uri="http://schemas.openxmlformats.org/drawingml/2006/table">
            <a:tbl>
              <a:tblPr firstRow="1" bandRow="1">
                <a:tableStyleId>{5C22544A-7EE6-4342-B048-85BDC9FD1C3A}</a:tableStyleId>
              </a:tblPr>
              <a:tblGrid>
                <a:gridCol w="475625">
                  <a:extLst>
                    <a:ext uri="{9D8B030D-6E8A-4147-A177-3AD203B41FA5}">
                      <a16:colId xmlns:a16="http://schemas.microsoft.com/office/drawing/2014/main" val="2728514640"/>
                    </a:ext>
                  </a:extLst>
                </a:gridCol>
                <a:gridCol w="1886574">
                  <a:extLst>
                    <a:ext uri="{9D8B030D-6E8A-4147-A177-3AD203B41FA5}">
                      <a16:colId xmlns:a16="http://schemas.microsoft.com/office/drawing/2014/main" val="2291988350"/>
                    </a:ext>
                  </a:extLst>
                </a:gridCol>
                <a:gridCol w="1828800">
                  <a:extLst>
                    <a:ext uri="{9D8B030D-6E8A-4147-A177-3AD203B41FA5}">
                      <a16:colId xmlns:a16="http://schemas.microsoft.com/office/drawing/2014/main" val="219607835"/>
                    </a:ext>
                  </a:extLst>
                </a:gridCol>
                <a:gridCol w="1981200">
                  <a:extLst>
                    <a:ext uri="{9D8B030D-6E8A-4147-A177-3AD203B41FA5}">
                      <a16:colId xmlns:a16="http://schemas.microsoft.com/office/drawing/2014/main" val="563732800"/>
                    </a:ext>
                  </a:extLst>
                </a:gridCol>
                <a:gridCol w="1676400">
                  <a:extLst>
                    <a:ext uri="{9D8B030D-6E8A-4147-A177-3AD203B41FA5}">
                      <a16:colId xmlns:a16="http://schemas.microsoft.com/office/drawing/2014/main" val="18232411"/>
                    </a:ext>
                  </a:extLst>
                </a:gridCol>
                <a:gridCol w="1295402">
                  <a:extLst>
                    <a:ext uri="{9D8B030D-6E8A-4147-A177-3AD203B41FA5}">
                      <a16:colId xmlns:a16="http://schemas.microsoft.com/office/drawing/2014/main" val="194216113"/>
                    </a:ext>
                  </a:extLst>
                </a:gridCol>
              </a:tblGrid>
              <a:tr h="792539">
                <a:tc>
                  <a:txBody>
                    <a:bodyPr/>
                    <a:lstStyle/>
                    <a:p>
                      <a:pPr algn="ctr"/>
                      <a:r>
                        <a:rPr lang="en-US" sz="1400" dirty="0"/>
                        <a:t>S/NO</a:t>
                      </a:r>
                    </a:p>
                    <a:p>
                      <a:pPr algn="ctr"/>
                      <a:r>
                        <a:rPr lang="en-US" sz="1400" dirty="0" smtClean="0"/>
                        <a:t>A</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SECTOR</a:t>
                      </a:r>
                      <a:endParaRPr lang="en-US" sz="1400" dirty="0"/>
                    </a:p>
                    <a:p>
                      <a:pPr algn="ctr"/>
                      <a:endParaRPr lang="en-US" sz="1400" dirty="0"/>
                    </a:p>
                    <a:p>
                      <a:pPr algn="ctr"/>
                      <a:r>
                        <a:rPr lang="en-US" sz="1400" dirty="0" smtClean="0"/>
                        <a:t>B</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algn="ctr"/>
                      <a:r>
                        <a:rPr lang="en-US" sz="1400" dirty="0" smtClean="0"/>
                        <a:t>REVISED </a:t>
                      </a:r>
                      <a:r>
                        <a:rPr lang="en-US" sz="1400" dirty="0"/>
                        <a:t>ESTIMATES </a:t>
                      </a:r>
                      <a:r>
                        <a:rPr lang="en-US" sz="1400" dirty="0" smtClean="0"/>
                        <a:t>               Jan</a:t>
                      </a:r>
                      <a:r>
                        <a:rPr lang="en-US" sz="1400" baseline="0" dirty="0" smtClean="0"/>
                        <a:t> </a:t>
                      </a:r>
                      <a:r>
                        <a:rPr lang="en-US" sz="1400" dirty="0" smtClean="0"/>
                        <a:t>– Sept, 2020</a:t>
                      </a:r>
                    </a:p>
                    <a:p>
                      <a:pPr algn="ctr"/>
                      <a:r>
                        <a:rPr lang="en-US" sz="1400" dirty="0" smtClean="0"/>
                        <a:t>C</a:t>
                      </a:r>
                      <a:endParaRPr lang="en-US" sz="1400" dirty="0"/>
                    </a:p>
                  </a:txBody>
                  <a:tcPr marL="99060" marR="99060" anchor="ctr">
                    <a:solidFill>
                      <a:srgbClr val="54B0F0"/>
                    </a:solidFill>
                  </a:tcPr>
                </a:tc>
                <a:tc>
                  <a:txBody>
                    <a:bodyPr/>
                    <a:lstStyle/>
                    <a:p>
                      <a:pPr algn="ctr"/>
                      <a:r>
                        <a:rPr lang="en-US" sz="1400" dirty="0"/>
                        <a:t>ACTUAL </a:t>
                      </a:r>
                      <a:r>
                        <a:rPr lang="en-US" sz="1400" dirty="0" smtClean="0"/>
                        <a:t>EXPENDITURE</a:t>
                      </a:r>
                      <a:r>
                        <a:rPr lang="en-US" sz="1400" baseline="0" dirty="0" smtClean="0"/>
                        <a:t> </a:t>
                      </a:r>
                      <a:endParaRPr lang="en-US" sz="1400" baseline="0" dirty="0"/>
                    </a:p>
                    <a:p>
                      <a:pPr algn="ctr"/>
                      <a:r>
                        <a:rPr lang="en-US" sz="1400" baseline="0" dirty="0" smtClean="0"/>
                        <a:t>From Jan.-Sept. 2020</a:t>
                      </a:r>
                    </a:p>
                    <a:p>
                      <a:pPr algn="ctr"/>
                      <a:r>
                        <a:rPr lang="en-US" sz="1400" dirty="0" smtClean="0">
                          <a:solidFill>
                            <a:schemeClr val="bg1"/>
                          </a:solidFill>
                          <a:latin typeface="Arial" pitchFamily="34" charset="0"/>
                          <a:cs typeface="Arial" pitchFamily="34" charset="0"/>
                        </a:rPr>
                        <a:t>D</a:t>
                      </a:r>
                      <a:endParaRPr lang="en-US" sz="1400" dirty="0">
                        <a:solidFill>
                          <a:schemeClr val="bg1"/>
                        </a:solidFill>
                        <a:latin typeface="Arial" pitchFamily="34" charset="0"/>
                        <a:cs typeface="Arial" pitchFamily="34" charset="0"/>
                      </a:endParaRPr>
                    </a:p>
                  </a:txBody>
                  <a:tcPr marL="99060" marR="99060" anchor="ctr">
                    <a:solidFill>
                      <a:srgbClr val="54B0F0"/>
                    </a:solidFill>
                  </a:tcPr>
                </a:tc>
                <a:tc>
                  <a:txBody>
                    <a:bodyPr/>
                    <a:lstStyle/>
                    <a:p>
                      <a:pPr marL="0" algn="ctr" defTabSz="457200" rtl="0" eaLnBrk="1" fontAlgn="t" latinLnBrk="0" hangingPunct="1"/>
                      <a:r>
                        <a:rPr lang="en-US" sz="1400" b="1" kern="1200" dirty="0" smtClean="0">
                          <a:solidFill>
                            <a:schemeClr val="lt1"/>
                          </a:solidFill>
                          <a:latin typeface="+mn-lt"/>
                          <a:ea typeface="+mn-ea"/>
                          <a:cs typeface="+mn-cs"/>
                        </a:rPr>
                        <a:t>Cum. 3 </a:t>
                      </a:r>
                      <a:r>
                        <a:rPr lang="en-US" sz="1400" b="1" kern="1200" dirty="0" err="1" smtClean="0">
                          <a:solidFill>
                            <a:schemeClr val="lt1"/>
                          </a:solidFill>
                          <a:latin typeface="+mn-lt"/>
                          <a:ea typeface="+mn-ea"/>
                          <a:cs typeface="+mn-cs"/>
                        </a:rPr>
                        <a:t>Qtr</a:t>
                      </a:r>
                      <a:r>
                        <a:rPr lang="en-US" sz="1400" b="1" kern="1200" dirty="0" smtClean="0">
                          <a:solidFill>
                            <a:schemeClr val="lt1"/>
                          </a:solidFill>
                          <a:latin typeface="+mn-lt"/>
                          <a:ea typeface="+mn-ea"/>
                          <a:cs typeface="+mn-cs"/>
                        </a:rPr>
                        <a:t> Balance</a:t>
                      </a:r>
                    </a:p>
                    <a:p>
                      <a:pPr marL="0" algn="ctr" defTabSz="457200" rtl="0" eaLnBrk="1" fontAlgn="t" latinLnBrk="0" hangingPunct="1"/>
                      <a:endParaRPr lang="en-US" sz="1400" b="1" kern="1200" dirty="0" smtClean="0">
                        <a:solidFill>
                          <a:schemeClr val="lt1"/>
                        </a:solidFill>
                        <a:latin typeface="+mn-lt"/>
                        <a:ea typeface="+mn-ea"/>
                        <a:cs typeface="+mn-cs"/>
                      </a:endParaRPr>
                    </a:p>
                    <a:p>
                      <a:pPr marL="0" algn="ctr" defTabSz="457200" rtl="0" eaLnBrk="1" fontAlgn="t" latinLnBrk="0" hangingPunct="1"/>
                      <a:r>
                        <a:rPr lang="en-US" sz="1400" b="1" kern="1200" dirty="0" smtClean="0">
                          <a:solidFill>
                            <a:schemeClr val="lt1"/>
                          </a:solidFill>
                          <a:latin typeface="+mn-lt"/>
                          <a:ea typeface="+mn-ea"/>
                          <a:cs typeface="+mn-cs"/>
                        </a:rPr>
                        <a:t>E</a:t>
                      </a:r>
                      <a:endParaRPr lang="en-US" sz="1400" b="1" kern="1200" dirty="0">
                        <a:solidFill>
                          <a:schemeClr val="lt1"/>
                        </a:solidFill>
                        <a:latin typeface="+mn-lt"/>
                        <a:ea typeface="+mn-ea"/>
                        <a:cs typeface="+mn-cs"/>
                      </a:endParaRPr>
                    </a:p>
                  </a:txBody>
                  <a:tcPr marL="9525" marR="9525" marT="9525" marB="0" anchor="ctr">
                    <a:solidFill>
                      <a:srgbClr val="54B0F0"/>
                    </a:solidFill>
                  </a:tcPr>
                </a:tc>
                <a:tc>
                  <a:txBody>
                    <a:bodyPr/>
                    <a:lstStyle/>
                    <a:p>
                      <a:pPr marL="0" algn="ctr" defTabSz="457200" rtl="0" eaLnBrk="1" fontAlgn="t" latinLnBrk="0" hangingPunct="1"/>
                      <a:r>
                        <a:rPr lang="en-US" sz="1400" b="1" kern="1200" dirty="0">
                          <a:solidFill>
                            <a:schemeClr val="lt1"/>
                          </a:solidFill>
                          <a:latin typeface="+mn-lt"/>
                          <a:ea typeface="+mn-ea"/>
                          <a:cs typeface="+mn-cs"/>
                        </a:rPr>
                        <a:t>% </a:t>
                      </a:r>
                      <a:r>
                        <a:rPr lang="en-US" sz="1400" b="1" kern="1200" dirty="0" smtClean="0">
                          <a:solidFill>
                            <a:schemeClr val="lt1"/>
                          </a:solidFill>
                          <a:latin typeface="+mn-lt"/>
                          <a:ea typeface="+mn-ea"/>
                          <a:cs typeface="+mn-cs"/>
                        </a:rPr>
                        <a:t>Performance</a:t>
                      </a:r>
                    </a:p>
                    <a:p>
                      <a:pPr marL="0" algn="ctr" defTabSz="457200" rtl="0" eaLnBrk="1" fontAlgn="t" latinLnBrk="0" hangingPunct="1"/>
                      <a:r>
                        <a:rPr lang="en-US" sz="1400" b="1" kern="1200" dirty="0" smtClean="0">
                          <a:solidFill>
                            <a:schemeClr val="lt1"/>
                          </a:solidFill>
                          <a:latin typeface="+mn-lt"/>
                          <a:ea typeface="+mn-ea"/>
                          <a:cs typeface="+mn-cs"/>
                        </a:rPr>
                        <a:t>F</a:t>
                      </a:r>
                      <a:endParaRPr lang="en-US" sz="1400" b="1" kern="1200" dirty="0">
                        <a:solidFill>
                          <a:schemeClr val="lt1"/>
                        </a:solidFill>
                        <a:latin typeface="+mn-lt"/>
                        <a:ea typeface="+mn-ea"/>
                        <a:cs typeface="+mn-cs"/>
                      </a:endParaRPr>
                    </a:p>
                  </a:txBody>
                  <a:tcPr marL="9525" marR="9525" marT="9525" marB="0" anchor="ctr">
                    <a:solidFill>
                      <a:srgbClr val="54B0F0"/>
                    </a:solidFill>
                  </a:tcPr>
                </a:tc>
                <a:extLst>
                  <a:ext uri="{0D108BD9-81ED-4DB2-BD59-A6C34878D82A}">
                    <a16:rowId xmlns:a16="http://schemas.microsoft.com/office/drawing/2014/main" val="1845770887"/>
                  </a:ext>
                </a:extLst>
              </a:tr>
              <a:tr h="255658">
                <a:tc>
                  <a:txBody>
                    <a:bodyPr/>
                    <a:lstStyle/>
                    <a:p>
                      <a:r>
                        <a:rPr lang="en-GB" sz="1400" dirty="0" smtClean="0"/>
                        <a:t>1</a:t>
                      </a:r>
                      <a:endParaRPr lang="en-GB" sz="1400" dirty="0"/>
                    </a:p>
                  </a:txBody>
                  <a:tcPr/>
                </a:tc>
                <a:tc>
                  <a:txBody>
                    <a:bodyPr/>
                    <a:lstStyle/>
                    <a:p>
                      <a:r>
                        <a:rPr lang="en-US" sz="1400" dirty="0" smtClean="0">
                          <a:latin typeface="Lucida Calligraphy" pitchFamily="66" charset="0"/>
                        </a:rPr>
                        <a:t>Administrative</a:t>
                      </a:r>
                      <a:r>
                        <a:rPr lang="en-US" sz="1400" dirty="0" smtClean="0"/>
                        <a:t> </a:t>
                      </a:r>
                      <a:endParaRPr lang="en-GB" sz="1400" dirty="0"/>
                    </a:p>
                  </a:txBody>
                  <a:tcPr/>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4,297,460,131</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2,976,227,716</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1,321,232,415 </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69.26</a:t>
                      </a:r>
                    </a:p>
                  </a:txBody>
                  <a:tcPr marL="9525" marR="9525" marT="9525" marB="0" anchor="b"/>
                </a:tc>
                <a:extLst>
                  <a:ext uri="{0D108BD9-81ED-4DB2-BD59-A6C34878D82A}">
                    <a16:rowId xmlns:a16="http://schemas.microsoft.com/office/drawing/2014/main" val="1110745806"/>
                  </a:ext>
                </a:extLst>
              </a:tr>
              <a:tr h="255658">
                <a:tc>
                  <a:txBody>
                    <a:bodyPr/>
                    <a:lstStyle/>
                    <a:p>
                      <a:r>
                        <a:rPr lang="en-GB" sz="1400" dirty="0" smtClean="0"/>
                        <a:t>2</a:t>
                      </a:r>
                      <a:endParaRPr lang="en-GB" sz="1400" dirty="0"/>
                    </a:p>
                  </a:txBody>
                  <a:tcPr/>
                </a:tc>
                <a:tc>
                  <a:txBody>
                    <a:bodyPr/>
                    <a:lstStyle/>
                    <a:p>
                      <a:r>
                        <a:rPr lang="en-US" sz="1400" dirty="0" smtClean="0">
                          <a:latin typeface="Lucida Calligraphy" pitchFamily="66" charset="0"/>
                        </a:rPr>
                        <a:t>Economic</a:t>
                      </a:r>
                      <a:endParaRPr lang="en-GB" sz="1400" dirty="0"/>
                    </a:p>
                  </a:txBody>
                  <a:tcPr/>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12,006,141,060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9,116,394,163</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2,889,746,897 </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75.93</a:t>
                      </a:r>
                    </a:p>
                  </a:txBody>
                  <a:tcPr marL="9525" marR="9525" marT="9525" marB="0" anchor="b"/>
                </a:tc>
                <a:extLst>
                  <a:ext uri="{0D108BD9-81ED-4DB2-BD59-A6C34878D82A}">
                    <a16:rowId xmlns:a16="http://schemas.microsoft.com/office/drawing/2014/main" val="1223122334"/>
                  </a:ext>
                </a:extLst>
              </a:tr>
              <a:tr h="255658">
                <a:tc>
                  <a:txBody>
                    <a:bodyPr/>
                    <a:lstStyle/>
                    <a:p>
                      <a:r>
                        <a:rPr lang="en-GB" sz="1400" dirty="0" smtClean="0"/>
                        <a:t>3</a:t>
                      </a:r>
                      <a:endParaRPr lang="en-GB" sz="1400" dirty="0"/>
                    </a:p>
                  </a:txBody>
                  <a:tcPr/>
                </a:tc>
                <a:tc>
                  <a:txBody>
                    <a:bodyPr/>
                    <a:lstStyle/>
                    <a:p>
                      <a:r>
                        <a:rPr lang="en-US" sz="1400" dirty="0" smtClean="0">
                          <a:latin typeface="Lucida Calligraphy" pitchFamily="66" charset="0"/>
                        </a:rPr>
                        <a:t>Law and Justice</a:t>
                      </a:r>
                      <a:endParaRPr lang="en-GB" sz="1400" dirty="0"/>
                    </a:p>
                  </a:txBody>
                  <a:tcPr/>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1,023,453,600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0</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1,023,453,600 </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0.00</a:t>
                      </a:r>
                    </a:p>
                  </a:txBody>
                  <a:tcPr marL="9525" marR="9525" marT="9525" marB="0" anchor="b"/>
                </a:tc>
                <a:extLst>
                  <a:ext uri="{0D108BD9-81ED-4DB2-BD59-A6C34878D82A}">
                    <a16:rowId xmlns:a16="http://schemas.microsoft.com/office/drawing/2014/main" val="557369096"/>
                  </a:ext>
                </a:extLst>
              </a:tr>
              <a:tr h="255658">
                <a:tc>
                  <a:txBody>
                    <a:bodyPr/>
                    <a:lstStyle/>
                    <a:p>
                      <a:r>
                        <a:rPr lang="en-GB" sz="1400" dirty="0" smtClean="0"/>
                        <a:t>4</a:t>
                      </a:r>
                      <a:endParaRPr lang="en-GB" sz="1400" dirty="0"/>
                    </a:p>
                  </a:txBody>
                  <a:tcPr/>
                </a:tc>
                <a:tc>
                  <a:txBody>
                    <a:bodyPr/>
                    <a:lstStyle/>
                    <a:p>
                      <a:r>
                        <a:rPr lang="en-US" sz="1400" dirty="0" smtClean="0">
                          <a:latin typeface="Lucida Calligraphy" pitchFamily="66" charset="0"/>
                        </a:rPr>
                        <a:t>Social Service</a:t>
                      </a:r>
                      <a:endParaRPr lang="en-GB" sz="1400" dirty="0"/>
                    </a:p>
                  </a:txBody>
                  <a:tcPr/>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10,121,259,526</a:t>
                      </a:r>
                    </a:p>
                  </a:txBody>
                  <a:tcPr marL="9525" marR="9525" marT="9525" marB="0" anchor="b"/>
                </a:tc>
                <a:tc>
                  <a:txBody>
                    <a:bodyPr/>
                    <a:lstStyle/>
                    <a:p>
                      <a:pPr marL="0" algn="ctr" defTabSz="457200" rtl="0" eaLnBrk="1" fontAlgn="b" latinLnBrk="0" hangingPunct="1"/>
                      <a:r>
                        <a:rPr lang="en-US" sz="1400" b="0" i="0" u="none" strike="noStrike" kern="1200">
                          <a:solidFill>
                            <a:srgbClr val="000000"/>
                          </a:solidFill>
                          <a:effectLst/>
                          <a:latin typeface="Lucida Calligraphy" panose="03010101010101010101" pitchFamily="66" charset="0"/>
                          <a:ea typeface="+mn-ea"/>
                          <a:cs typeface="+mn-cs"/>
                        </a:rPr>
                        <a:t>1,735,461,023</a:t>
                      </a:r>
                    </a:p>
                  </a:txBody>
                  <a:tcPr marL="9525" marR="9525" marT="9525" marB="0" anchor="b"/>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8,385,798,503 </a:t>
                      </a:r>
                    </a:p>
                  </a:txBody>
                  <a:tcPr marL="9525" marR="9525" marT="9525" marB="0" anchor="b"/>
                </a:tc>
                <a:tc>
                  <a:txBody>
                    <a:bodyPr/>
                    <a:lstStyle/>
                    <a:p>
                      <a:pPr marL="0" algn="ctr" defTabSz="457200" rtl="0" eaLnBrk="1" fontAlgn="b" latinLnBrk="0" hangingPunct="1"/>
                      <a:r>
                        <a:rPr lang="en-US" sz="1400" b="0" i="0" u="none" strike="noStrike" kern="1200" dirty="0">
                          <a:solidFill>
                            <a:srgbClr val="000000"/>
                          </a:solidFill>
                          <a:effectLst/>
                          <a:latin typeface="Lucida Calligraphy" panose="03010101010101010101" pitchFamily="66" charset="0"/>
                          <a:ea typeface="+mn-ea"/>
                          <a:cs typeface="+mn-cs"/>
                        </a:rPr>
                        <a:t>17.15</a:t>
                      </a:r>
                    </a:p>
                  </a:txBody>
                  <a:tcPr marL="9525" marR="9525" marT="9525" marB="0" anchor="b"/>
                </a:tc>
                <a:extLst>
                  <a:ext uri="{0D108BD9-81ED-4DB2-BD59-A6C34878D82A}">
                    <a16:rowId xmlns:a16="http://schemas.microsoft.com/office/drawing/2014/main" val="144400625"/>
                  </a:ext>
                </a:extLst>
              </a:tr>
            </a:tbl>
          </a:graphicData>
        </a:graphic>
      </p:graphicFrame>
      <p:graphicFrame>
        <p:nvGraphicFramePr>
          <p:cNvPr id="5" name="Chart 4"/>
          <p:cNvGraphicFramePr/>
          <p:nvPr>
            <p:extLst>
              <p:ext uri="{D42A27DB-BD31-4B8C-83A1-F6EECF244321}">
                <p14:modId xmlns:p14="http://schemas.microsoft.com/office/powerpoint/2010/main" val="4117949255"/>
              </p:ext>
            </p:extLst>
          </p:nvPr>
        </p:nvGraphicFramePr>
        <p:xfrm>
          <a:off x="381001" y="2637995"/>
          <a:ext cx="9144000" cy="4143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7279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1493"/>
            <a:ext cx="9753600" cy="6740307"/>
          </a:xfrm>
          <a:prstGeom prst="rect">
            <a:avLst/>
          </a:prstGeom>
          <a:noFill/>
        </p:spPr>
        <p:txBody>
          <a:bodyPr wrap="square" rtlCol="0">
            <a:spAutoFit/>
          </a:bodyPr>
          <a:lstStyle/>
          <a:p>
            <a:pPr algn="just">
              <a:lnSpc>
                <a:spcPct val="150000"/>
              </a:lnSpc>
            </a:pPr>
            <a:r>
              <a:rPr lang="en-US" b="1" dirty="0" smtClean="0">
                <a:solidFill>
                  <a:srgbClr val="0070C0"/>
                </a:solidFill>
                <a:latin typeface="Lucida Calligraphy" pitchFamily="66" charset="0"/>
              </a:rPr>
              <a:t>In conclusion, </a:t>
            </a:r>
            <a:endParaRPr lang="en-US" b="1" dirty="0">
              <a:solidFill>
                <a:srgbClr val="0070C0"/>
              </a:solidFill>
              <a:latin typeface="Lucida Calligraphy" pitchFamily="66" charset="0"/>
            </a:endParaRPr>
          </a:p>
          <a:p>
            <a:pPr algn="just">
              <a:lnSpc>
                <a:spcPct val="150000"/>
              </a:lnSpc>
            </a:pPr>
            <a:r>
              <a:rPr lang="en-US" dirty="0">
                <a:latin typeface="Lucida Calligraphy" pitchFamily="66" charset="0"/>
                <a:ea typeface="Calibri"/>
                <a:cs typeface="Times New Roman"/>
              </a:rPr>
              <a:t>The total </a:t>
            </a:r>
            <a:r>
              <a:rPr lang="en-US" dirty="0" smtClean="0">
                <a:latin typeface="Lucida Calligraphy" pitchFamily="66" charset="0"/>
                <a:ea typeface="Calibri"/>
                <a:cs typeface="Times New Roman"/>
              </a:rPr>
              <a:t>revised </a:t>
            </a:r>
            <a:r>
              <a:rPr lang="en-US" dirty="0">
                <a:latin typeface="Lucida Calligraphy" pitchFamily="66" charset="0"/>
                <a:ea typeface="Calibri"/>
                <a:cs typeface="Times New Roman"/>
              </a:rPr>
              <a:t>revenue for </a:t>
            </a:r>
            <a:r>
              <a:rPr lang="en-US" dirty="0" smtClean="0">
                <a:latin typeface="Lucida Calligraphy" pitchFamily="66" charset="0"/>
                <a:ea typeface="Calibri"/>
                <a:cs typeface="Times New Roman"/>
              </a:rPr>
              <a:t>2020 </a:t>
            </a:r>
            <a:r>
              <a:rPr lang="en-US" dirty="0">
                <a:latin typeface="Lucida Calligraphy" pitchFamily="66" charset="0"/>
                <a:ea typeface="Calibri"/>
                <a:cs typeface="Times New Roman"/>
              </a:rPr>
              <a:t>fiscal year stands at </a:t>
            </a:r>
            <a:r>
              <a:rPr lang="en-US" strike="dblStrike" dirty="0" smtClean="0">
                <a:latin typeface="Lucida Calligraphy" pitchFamily="66" charset="0"/>
                <a:ea typeface="Calibri"/>
                <a:cs typeface="Times New Roman"/>
              </a:rPr>
              <a:t>N</a:t>
            </a:r>
            <a:r>
              <a:rPr lang="en-US" dirty="0" smtClean="0">
                <a:latin typeface="Lucida Calligraphy" pitchFamily="66" charset="0"/>
                <a:ea typeface="Calibri"/>
                <a:cs typeface="Times New Roman"/>
              </a:rPr>
              <a:t>102,123,091,931. </a:t>
            </a:r>
            <a:r>
              <a:rPr lang="en-US" dirty="0">
                <a:latin typeface="Lucida Calligraphy" pitchFamily="66" charset="0"/>
                <a:ea typeface="Calibri"/>
                <a:cs typeface="Times New Roman"/>
              </a:rPr>
              <a:t>Out of this, the sum of </a:t>
            </a:r>
            <a:r>
              <a:rPr lang="en-US" strike="dblStrike" dirty="0" smtClean="0">
                <a:latin typeface="Lucida Calligraphy" pitchFamily="66" charset="0"/>
                <a:ea typeface="Calibri"/>
                <a:cs typeface="Times New Roman"/>
              </a:rPr>
              <a:t>N</a:t>
            </a:r>
            <a:r>
              <a:rPr lang="en-US" dirty="0" smtClean="0">
                <a:latin typeface="Lucida Calligraphy" pitchFamily="66" charset="0"/>
                <a:ea typeface="Calibri"/>
                <a:cs typeface="Times New Roman"/>
              </a:rPr>
              <a:t>25,530,772,983 </a:t>
            </a:r>
            <a:r>
              <a:rPr lang="en-US" dirty="0">
                <a:latin typeface="Lucida Calligraphy" pitchFamily="66" charset="0"/>
                <a:ea typeface="Calibri"/>
                <a:cs typeface="Times New Roman"/>
              </a:rPr>
              <a:t>was for the </a:t>
            </a:r>
            <a:r>
              <a:rPr lang="en-US" dirty="0" smtClean="0">
                <a:latin typeface="Lucida Calligraphy" pitchFamily="66" charset="0"/>
                <a:ea typeface="Calibri"/>
                <a:cs typeface="Times New Roman"/>
              </a:rPr>
              <a:t>third </a:t>
            </a:r>
            <a:r>
              <a:rPr lang="en-US" dirty="0">
                <a:latin typeface="Lucida Calligraphy" pitchFamily="66" charset="0"/>
                <a:ea typeface="Calibri"/>
                <a:cs typeface="Times New Roman"/>
              </a:rPr>
              <a:t>quarter estimates for both recurrent and capital receipts </a:t>
            </a:r>
            <a:r>
              <a:rPr lang="en-US" dirty="0" smtClean="0">
                <a:latin typeface="Lucida Calligraphy" pitchFamily="66" charset="0"/>
                <a:ea typeface="Calibri"/>
                <a:cs typeface="Times New Roman"/>
              </a:rPr>
              <a:t>(July-Sept., 2020) </a:t>
            </a:r>
            <a:r>
              <a:rPr lang="en-US" dirty="0">
                <a:latin typeface="Lucida Calligraphy" pitchFamily="66" charset="0"/>
                <a:ea typeface="Calibri"/>
                <a:cs typeface="Times New Roman"/>
              </a:rPr>
              <a:t>while </a:t>
            </a:r>
            <a:r>
              <a:rPr lang="en-US" strike="dblStrike" dirty="0" smtClean="0">
                <a:latin typeface="Lucida Calligraphy" pitchFamily="66" charset="0"/>
                <a:ea typeface="Calibri"/>
                <a:cs typeface="Times New Roman"/>
              </a:rPr>
              <a:t>N</a:t>
            </a:r>
            <a:r>
              <a:rPr lang="en-US" dirty="0" smtClean="0">
                <a:latin typeface="Lucida Calligraphy" pitchFamily="66" charset="0"/>
                <a:ea typeface="Calibri"/>
                <a:cs typeface="Times New Roman"/>
              </a:rPr>
              <a:t>76,592,318,948 </a:t>
            </a:r>
            <a:r>
              <a:rPr lang="en-US" dirty="0">
                <a:latin typeface="Lucida Calligraphy" pitchFamily="66" charset="0"/>
                <a:ea typeface="Calibri"/>
                <a:cs typeface="Times New Roman"/>
              </a:rPr>
              <a:t>was for the </a:t>
            </a:r>
            <a:r>
              <a:rPr lang="en-US" dirty="0" smtClean="0">
                <a:latin typeface="Lucida Calligraphy" pitchFamily="66" charset="0"/>
                <a:ea typeface="Calibri"/>
                <a:cs typeface="Times New Roman"/>
              </a:rPr>
              <a:t>cumulative quarters </a:t>
            </a:r>
            <a:r>
              <a:rPr lang="en-US" dirty="0">
                <a:latin typeface="Lucida Calligraphy" pitchFamily="66" charset="0"/>
                <a:ea typeface="Calibri"/>
                <a:cs typeface="Times New Roman"/>
              </a:rPr>
              <a:t>for both recurrent and capital receipts (</a:t>
            </a:r>
            <a:r>
              <a:rPr lang="en-US" dirty="0" smtClean="0">
                <a:latin typeface="Lucida Calligraphy" pitchFamily="66" charset="0"/>
                <a:ea typeface="Calibri"/>
                <a:cs typeface="Times New Roman"/>
              </a:rPr>
              <a:t>January-September, 2020). </a:t>
            </a:r>
            <a:r>
              <a:rPr lang="en-US" dirty="0">
                <a:latin typeface="Lucida Calligraphy" pitchFamily="66" charset="0"/>
                <a:ea typeface="Calibri"/>
                <a:cs typeface="Times New Roman"/>
              </a:rPr>
              <a:t>However, the total sum of </a:t>
            </a:r>
            <a:r>
              <a:rPr lang="en-US" strike="dblStrike" dirty="0" smtClean="0">
                <a:latin typeface="Lucida Calligraphy" pitchFamily="66" charset="0"/>
                <a:ea typeface="Calibri"/>
                <a:cs typeface="Times New Roman"/>
              </a:rPr>
              <a:t>N</a:t>
            </a:r>
            <a:r>
              <a:rPr lang="en-US" dirty="0" smtClean="0">
                <a:latin typeface="Lucida Calligraphy" pitchFamily="66" charset="0"/>
                <a:ea typeface="Calibri"/>
                <a:cs typeface="Times New Roman"/>
              </a:rPr>
              <a:t>22,970,403,382 </a:t>
            </a:r>
            <a:r>
              <a:rPr lang="en-US" dirty="0">
                <a:latin typeface="Lucida Calligraphy" pitchFamily="66" charset="0"/>
                <a:ea typeface="Calibri"/>
                <a:cs typeface="Times New Roman"/>
              </a:rPr>
              <a:t>was realized, representing </a:t>
            </a:r>
            <a:r>
              <a:rPr lang="en-US" dirty="0" smtClean="0">
                <a:latin typeface="Lucida Calligraphy" panose="03010101010101010101" pitchFamily="66" charset="0"/>
              </a:rPr>
              <a:t>89.97</a:t>
            </a:r>
            <a:r>
              <a:rPr lang="en-US" dirty="0" smtClean="0">
                <a:latin typeface="Lucida Calligraphy" pitchFamily="66" charset="0"/>
                <a:ea typeface="Calibri"/>
                <a:cs typeface="Times New Roman"/>
              </a:rPr>
              <a:t>% </a:t>
            </a:r>
            <a:r>
              <a:rPr lang="en-US" dirty="0">
                <a:latin typeface="Lucida Calligraphy" pitchFamily="66" charset="0"/>
                <a:ea typeface="Calibri"/>
                <a:cs typeface="Times New Roman"/>
              </a:rPr>
              <a:t>performance for </a:t>
            </a:r>
            <a:r>
              <a:rPr lang="en-US" dirty="0" smtClean="0">
                <a:latin typeface="Lucida Calligraphy" pitchFamily="66" charset="0"/>
                <a:ea typeface="Calibri"/>
                <a:cs typeface="Times New Roman"/>
              </a:rPr>
              <a:t>third </a:t>
            </a:r>
            <a:r>
              <a:rPr lang="en-US" dirty="0">
                <a:latin typeface="Lucida Calligraphy" pitchFamily="66" charset="0"/>
                <a:ea typeface="Calibri"/>
                <a:cs typeface="Times New Roman"/>
              </a:rPr>
              <a:t>quarter while </a:t>
            </a:r>
            <a:r>
              <a:rPr lang="en-US" strike="dblStrike" dirty="0" smtClean="0">
                <a:latin typeface="Lucida Calligraphy" pitchFamily="66" charset="0"/>
                <a:ea typeface="Calibri"/>
                <a:cs typeface="Times New Roman"/>
              </a:rPr>
              <a:t>N</a:t>
            </a:r>
            <a:r>
              <a:rPr lang="en-US" dirty="0" smtClean="0">
                <a:latin typeface="Lucida Calligraphy" pitchFamily="66" charset="0"/>
                <a:ea typeface="Calibri"/>
                <a:cs typeface="Times New Roman"/>
              </a:rPr>
              <a:t>71,881,649,785 </a:t>
            </a:r>
            <a:r>
              <a:rPr lang="en-US" dirty="0">
                <a:latin typeface="Lucida Calligraphy" pitchFamily="66" charset="0"/>
                <a:ea typeface="Calibri"/>
                <a:cs typeface="Times New Roman"/>
              </a:rPr>
              <a:t>was realized, representing </a:t>
            </a:r>
            <a:r>
              <a:rPr lang="en-US" dirty="0" smtClean="0">
                <a:latin typeface="Lucida Calligraphy" panose="03010101010101010101" pitchFamily="66" charset="0"/>
              </a:rPr>
              <a:t>93.85</a:t>
            </a:r>
            <a:r>
              <a:rPr lang="en-US" dirty="0" smtClean="0">
                <a:latin typeface="Lucida Calligraphy" pitchFamily="66" charset="0"/>
                <a:ea typeface="Calibri"/>
                <a:cs typeface="Times New Roman"/>
              </a:rPr>
              <a:t>% </a:t>
            </a:r>
            <a:r>
              <a:rPr lang="en-US" dirty="0">
                <a:latin typeface="Lucida Calligraphy" pitchFamily="66" charset="0"/>
                <a:ea typeface="Calibri"/>
                <a:cs typeface="Times New Roman"/>
              </a:rPr>
              <a:t>performance for </a:t>
            </a:r>
            <a:r>
              <a:rPr lang="en-US" dirty="0" smtClean="0">
                <a:latin typeface="Lucida Calligraphy" pitchFamily="66" charset="0"/>
                <a:ea typeface="Calibri"/>
                <a:cs typeface="Times New Roman"/>
              </a:rPr>
              <a:t>cumulative quarters.</a:t>
            </a:r>
            <a:endParaRPr lang="en-US" dirty="0">
              <a:latin typeface="Lucida Calligraphy" pitchFamily="66" charset="0"/>
              <a:ea typeface="Calibri"/>
              <a:cs typeface="Times New Roman"/>
            </a:endParaRPr>
          </a:p>
          <a:p>
            <a:pPr algn="just">
              <a:lnSpc>
                <a:spcPct val="150000"/>
              </a:lnSpc>
            </a:pPr>
            <a:r>
              <a:rPr lang="en-US" dirty="0">
                <a:latin typeface="Lucida Calligraphy" pitchFamily="66" charset="0"/>
                <a:ea typeface="Calibri"/>
                <a:cs typeface="Times New Roman"/>
              </a:rPr>
              <a:t>On the other hand, the </a:t>
            </a:r>
            <a:r>
              <a:rPr lang="en-US" dirty="0" smtClean="0">
                <a:latin typeface="Lucida Calligraphy" pitchFamily="66" charset="0"/>
                <a:ea typeface="Calibri"/>
                <a:cs typeface="Times New Roman"/>
              </a:rPr>
              <a:t>total Revised Budget expenditure </a:t>
            </a:r>
            <a:r>
              <a:rPr lang="en-US" dirty="0">
                <a:latin typeface="Lucida Calligraphy" pitchFamily="66" charset="0"/>
                <a:ea typeface="Calibri"/>
                <a:cs typeface="Times New Roman"/>
              </a:rPr>
              <a:t>for </a:t>
            </a:r>
            <a:r>
              <a:rPr lang="en-US" dirty="0" smtClean="0">
                <a:latin typeface="Lucida Calligraphy" pitchFamily="66" charset="0"/>
                <a:ea typeface="Calibri"/>
                <a:cs typeface="Times New Roman"/>
              </a:rPr>
              <a:t>2020 </a:t>
            </a:r>
            <a:r>
              <a:rPr lang="en-US" dirty="0">
                <a:latin typeface="Lucida Calligraphy" pitchFamily="66" charset="0"/>
                <a:ea typeface="Calibri"/>
                <a:cs typeface="Times New Roman"/>
              </a:rPr>
              <a:t>fiscal year was </a:t>
            </a:r>
            <a:r>
              <a:rPr lang="en-US" strike="dblStrike" dirty="0" smtClean="0">
                <a:latin typeface="Lucida Calligraphy" pitchFamily="66" charset="0"/>
                <a:ea typeface="Calibri"/>
                <a:cs typeface="Times New Roman"/>
              </a:rPr>
              <a:t>N</a:t>
            </a:r>
            <a:r>
              <a:rPr lang="en-US" dirty="0">
                <a:latin typeface="Lucida Calligraphy" pitchFamily="66" charset="0"/>
                <a:ea typeface="Calibri"/>
                <a:cs typeface="Times New Roman"/>
              </a:rPr>
              <a:t>102,123,091,931. Out of this, the sum of </a:t>
            </a:r>
            <a:r>
              <a:rPr lang="en-US" strike="dblStrike" dirty="0" smtClean="0">
                <a:latin typeface="Lucida Calligraphy" pitchFamily="66" charset="0"/>
                <a:ea typeface="Calibri"/>
                <a:cs typeface="Times New Roman"/>
              </a:rPr>
              <a:t>N</a:t>
            </a:r>
            <a:r>
              <a:rPr lang="en-US" dirty="0">
                <a:latin typeface="Lucida Calligraphy" pitchFamily="66" charset="0"/>
                <a:ea typeface="Calibri"/>
                <a:cs typeface="Times New Roman"/>
              </a:rPr>
              <a:t>25,530,772,983 was for the </a:t>
            </a:r>
            <a:r>
              <a:rPr lang="en-US" dirty="0" smtClean="0">
                <a:latin typeface="Lucida Calligraphy" pitchFamily="66" charset="0"/>
                <a:ea typeface="Calibri"/>
                <a:cs typeface="Times New Roman"/>
              </a:rPr>
              <a:t>third </a:t>
            </a:r>
            <a:r>
              <a:rPr lang="en-US" dirty="0">
                <a:latin typeface="Lucida Calligraphy" pitchFamily="66" charset="0"/>
                <a:ea typeface="Calibri"/>
                <a:cs typeface="Times New Roman"/>
              </a:rPr>
              <a:t>quarter estimates for both recurrent and capital expenditure </a:t>
            </a:r>
            <a:r>
              <a:rPr lang="en-US" dirty="0" smtClean="0">
                <a:latin typeface="Lucida Calligraphy" pitchFamily="66" charset="0"/>
                <a:ea typeface="Calibri"/>
                <a:cs typeface="Times New Roman"/>
              </a:rPr>
              <a:t>(</a:t>
            </a:r>
            <a:r>
              <a:rPr lang="en-US" dirty="0">
                <a:latin typeface="Lucida Calligraphy" pitchFamily="66" charset="0"/>
                <a:ea typeface="Calibri"/>
                <a:cs typeface="Times New Roman"/>
              </a:rPr>
              <a:t>January-September</a:t>
            </a:r>
            <a:r>
              <a:rPr lang="en-US" dirty="0" smtClean="0">
                <a:latin typeface="Lucida Calligraphy" pitchFamily="66" charset="0"/>
                <a:ea typeface="Calibri"/>
                <a:cs typeface="Times New Roman"/>
              </a:rPr>
              <a:t>, 2020) </a:t>
            </a:r>
            <a:r>
              <a:rPr lang="en-US" dirty="0">
                <a:latin typeface="Lucida Calligraphy" pitchFamily="66" charset="0"/>
                <a:ea typeface="Calibri"/>
                <a:cs typeface="Times New Roman"/>
              </a:rPr>
              <a:t>while </a:t>
            </a:r>
            <a:r>
              <a:rPr lang="en-US" strike="dblStrike" dirty="0" smtClean="0">
                <a:latin typeface="Lucida Calligraphy" pitchFamily="66" charset="0"/>
                <a:ea typeface="Calibri"/>
                <a:cs typeface="Times New Roman"/>
              </a:rPr>
              <a:t>N</a:t>
            </a:r>
            <a:r>
              <a:rPr lang="en-US" dirty="0">
                <a:latin typeface="Lucida Calligraphy" pitchFamily="66" charset="0"/>
                <a:ea typeface="Calibri"/>
                <a:cs typeface="Times New Roman"/>
              </a:rPr>
              <a:t>76,592,318,948 was for the </a:t>
            </a:r>
            <a:r>
              <a:rPr lang="en-US" dirty="0" smtClean="0">
                <a:latin typeface="Lucida Calligraphy" pitchFamily="66" charset="0"/>
                <a:ea typeface="Calibri"/>
                <a:cs typeface="Times New Roman"/>
              </a:rPr>
              <a:t>cumulative quarters </a:t>
            </a:r>
            <a:r>
              <a:rPr lang="en-US" dirty="0">
                <a:latin typeface="Lucida Calligraphy" pitchFamily="66" charset="0"/>
                <a:ea typeface="Calibri"/>
                <a:cs typeface="Times New Roman"/>
              </a:rPr>
              <a:t>for both recurrent and capital expenditure (</a:t>
            </a:r>
            <a:r>
              <a:rPr lang="en-US" dirty="0" smtClean="0">
                <a:latin typeface="Lucida Calligraphy" pitchFamily="66" charset="0"/>
                <a:ea typeface="Calibri"/>
                <a:cs typeface="Times New Roman"/>
              </a:rPr>
              <a:t>January-September, 2020). </a:t>
            </a:r>
            <a:r>
              <a:rPr lang="en-US" dirty="0">
                <a:latin typeface="Lucida Calligraphy" pitchFamily="66" charset="0"/>
                <a:ea typeface="Calibri"/>
                <a:cs typeface="Times New Roman"/>
              </a:rPr>
              <a:t>However, the total sum of </a:t>
            </a:r>
            <a:r>
              <a:rPr lang="en-US" strike="dblStrike" dirty="0" smtClean="0">
                <a:latin typeface="Lucida Calligraphy" pitchFamily="66" charset="0"/>
                <a:ea typeface="Calibri"/>
                <a:cs typeface="Times New Roman"/>
              </a:rPr>
              <a:t>N</a:t>
            </a:r>
            <a:r>
              <a:rPr lang="en-US" dirty="0" smtClean="0">
                <a:latin typeface="Lucida Calligraphy" pitchFamily="66" charset="0"/>
                <a:ea typeface="Calibri"/>
                <a:cs typeface="Times New Roman"/>
              </a:rPr>
              <a:t>16,395,299,805 </a:t>
            </a:r>
            <a:r>
              <a:rPr lang="en-US" dirty="0">
                <a:latin typeface="Lucida Calligraphy" pitchFamily="66" charset="0"/>
                <a:ea typeface="Calibri"/>
                <a:cs typeface="Times New Roman"/>
              </a:rPr>
              <a:t>was expended, representing </a:t>
            </a:r>
            <a:r>
              <a:rPr lang="en-US" dirty="0" smtClean="0">
                <a:latin typeface="Lucida Calligraphy" panose="03010101010101010101" pitchFamily="66" charset="0"/>
              </a:rPr>
              <a:t>64.22</a:t>
            </a:r>
            <a:r>
              <a:rPr lang="en-US" dirty="0" smtClean="0">
                <a:latin typeface="Lucida Calligraphy" pitchFamily="66" charset="0"/>
                <a:ea typeface="Calibri"/>
                <a:cs typeface="Times New Roman"/>
              </a:rPr>
              <a:t>% </a:t>
            </a:r>
            <a:r>
              <a:rPr lang="en-US" dirty="0">
                <a:latin typeface="Lucida Calligraphy" pitchFamily="66" charset="0"/>
                <a:ea typeface="Calibri"/>
                <a:cs typeface="Times New Roman"/>
              </a:rPr>
              <a:t>performance for </a:t>
            </a:r>
            <a:r>
              <a:rPr lang="en-US" dirty="0" smtClean="0">
                <a:latin typeface="Lucida Calligraphy" pitchFamily="66" charset="0"/>
                <a:ea typeface="Calibri"/>
                <a:cs typeface="Times New Roman"/>
              </a:rPr>
              <a:t>third </a:t>
            </a:r>
            <a:r>
              <a:rPr lang="en-US" dirty="0">
                <a:latin typeface="Lucida Calligraphy" pitchFamily="66" charset="0"/>
                <a:ea typeface="Calibri"/>
                <a:cs typeface="Times New Roman"/>
              </a:rPr>
              <a:t>quarter while </a:t>
            </a:r>
            <a:r>
              <a:rPr lang="en-US" strike="dblStrike" dirty="0" smtClean="0">
                <a:latin typeface="Lucida Calligraphy" pitchFamily="66" charset="0"/>
                <a:ea typeface="Calibri"/>
                <a:cs typeface="Times New Roman"/>
              </a:rPr>
              <a:t>N</a:t>
            </a:r>
            <a:r>
              <a:rPr lang="en-US" dirty="0">
                <a:latin typeface="Lucida Calligraphy" pitchFamily="66" charset="0"/>
                <a:ea typeface="Calibri"/>
                <a:cs typeface="Times New Roman"/>
              </a:rPr>
              <a:t>57,304,397,277 </a:t>
            </a:r>
            <a:r>
              <a:rPr lang="en-US" dirty="0" smtClean="0">
                <a:latin typeface="Lucida Calligraphy" pitchFamily="66" charset="0"/>
                <a:ea typeface="Calibri"/>
                <a:cs typeface="Times New Roman"/>
              </a:rPr>
              <a:t> </a:t>
            </a:r>
            <a:r>
              <a:rPr lang="en-US" dirty="0">
                <a:latin typeface="Lucida Calligraphy" pitchFamily="66" charset="0"/>
                <a:ea typeface="Calibri"/>
                <a:cs typeface="Times New Roman"/>
              </a:rPr>
              <a:t>was expended, representing </a:t>
            </a:r>
            <a:r>
              <a:rPr lang="en-US" dirty="0" smtClean="0">
                <a:latin typeface="Lucida Calligraphy" panose="03010101010101010101" pitchFamily="66" charset="0"/>
              </a:rPr>
              <a:t>74.82</a:t>
            </a:r>
            <a:r>
              <a:rPr lang="en-US" dirty="0" smtClean="0">
                <a:latin typeface="Lucida Calligraphy" pitchFamily="66" charset="0"/>
                <a:ea typeface="Calibri"/>
                <a:cs typeface="Times New Roman"/>
              </a:rPr>
              <a:t>% </a:t>
            </a:r>
            <a:r>
              <a:rPr lang="en-US" dirty="0">
                <a:latin typeface="Lucida Calligraphy" pitchFamily="66" charset="0"/>
                <a:ea typeface="Calibri"/>
                <a:cs typeface="Times New Roman"/>
              </a:rPr>
              <a:t>performance for </a:t>
            </a:r>
            <a:r>
              <a:rPr lang="en-US" dirty="0" smtClean="0">
                <a:latin typeface="Lucida Calligraphy" pitchFamily="66" charset="0"/>
                <a:ea typeface="Calibri"/>
                <a:cs typeface="Times New Roman"/>
              </a:rPr>
              <a:t>cumulative quarters.</a:t>
            </a:r>
            <a:endParaRPr lang="en-US" dirty="0">
              <a:latin typeface="Lucida Calligraphy" pitchFamily="66" charset="0"/>
              <a:ea typeface="Calibri"/>
              <a:cs typeface="Times New Roman"/>
            </a:endParaRPr>
          </a:p>
        </p:txBody>
      </p:sp>
    </p:spTree>
    <p:extLst>
      <p:ext uri="{BB962C8B-B14F-4D97-AF65-F5344CB8AC3E}">
        <p14:creationId xmlns:p14="http://schemas.microsoft.com/office/powerpoint/2010/main" val="3817656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4395899"/>
              </p:ext>
            </p:extLst>
          </p:nvPr>
        </p:nvGraphicFramePr>
        <p:xfrm>
          <a:off x="228599" y="76200"/>
          <a:ext cx="9525002" cy="2022792"/>
        </p:xfrm>
        <a:graphic>
          <a:graphicData uri="http://schemas.openxmlformats.org/drawingml/2006/table">
            <a:tbl>
              <a:tblPr firstRow="1" bandRow="1">
                <a:tableStyleId>{5C22544A-7EE6-4342-B048-85BDC9FD1C3A}</a:tableStyleId>
              </a:tblPr>
              <a:tblGrid>
                <a:gridCol w="615418">
                  <a:extLst>
                    <a:ext uri="{9D8B030D-6E8A-4147-A177-3AD203B41FA5}">
                      <a16:colId xmlns:a16="http://schemas.microsoft.com/office/drawing/2014/main" val="597368569"/>
                    </a:ext>
                  </a:extLst>
                </a:gridCol>
                <a:gridCol w="1441983">
                  <a:extLst>
                    <a:ext uri="{9D8B030D-6E8A-4147-A177-3AD203B41FA5}">
                      <a16:colId xmlns:a16="http://schemas.microsoft.com/office/drawing/2014/main" val="395901121"/>
                    </a:ext>
                  </a:extLst>
                </a:gridCol>
                <a:gridCol w="1676400">
                  <a:extLst>
                    <a:ext uri="{9D8B030D-6E8A-4147-A177-3AD203B41FA5}">
                      <a16:colId xmlns:a16="http://schemas.microsoft.com/office/drawing/2014/main" val="74452735"/>
                    </a:ext>
                  </a:extLst>
                </a:gridCol>
                <a:gridCol w="1524000">
                  <a:extLst>
                    <a:ext uri="{9D8B030D-6E8A-4147-A177-3AD203B41FA5}">
                      <a16:colId xmlns:a16="http://schemas.microsoft.com/office/drawing/2014/main" val="2666550381"/>
                    </a:ext>
                  </a:extLst>
                </a:gridCol>
                <a:gridCol w="1752600">
                  <a:extLst>
                    <a:ext uri="{9D8B030D-6E8A-4147-A177-3AD203B41FA5}">
                      <a16:colId xmlns:a16="http://schemas.microsoft.com/office/drawing/2014/main" val="3776561455"/>
                    </a:ext>
                  </a:extLst>
                </a:gridCol>
                <a:gridCol w="1367682">
                  <a:extLst>
                    <a:ext uri="{9D8B030D-6E8A-4147-A177-3AD203B41FA5}">
                      <a16:colId xmlns:a16="http://schemas.microsoft.com/office/drawing/2014/main" val="368061624"/>
                    </a:ext>
                  </a:extLst>
                </a:gridCol>
                <a:gridCol w="1146919">
                  <a:extLst>
                    <a:ext uri="{9D8B030D-6E8A-4147-A177-3AD203B41FA5}">
                      <a16:colId xmlns:a16="http://schemas.microsoft.com/office/drawing/2014/main" val="2360392831"/>
                    </a:ext>
                  </a:extLst>
                </a:gridCol>
              </a:tblGrid>
              <a:tr h="1040447">
                <a:tc>
                  <a:txBody>
                    <a:bodyPr/>
                    <a:lstStyle/>
                    <a:p>
                      <a:pPr algn="ctr"/>
                      <a:r>
                        <a:rPr lang="en-US" sz="1400" dirty="0"/>
                        <a:t>S/NO</a:t>
                      </a:r>
                    </a:p>
                    <a:p>
                      <a:pPr algn="ctr"/>
                      <a:endParaRPr lang="en-US" sz="1400" dirty="0"/>
                    </a:p>
                    <a:p>
                      <a:pPr algn="ctr"/>
                      <a:endParaRPr lang="en-US" sz="1400" dirty="0"/>
                    </a:p>
                    <a:p>
                      <a:pPr algn="ctr"/>
                      <a:r>
                        <a:rPr lang="en-US" sz="1400" dirty="0"/>
                        <a:t>A</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a:t>DETAILS</a:t>
                      </a:r>
                    </a:p>
                    <a:p>
                      <a:pPr algn="ctr"/>
                      <a:endParaRPr lang="en-US" sz="1400" dirty="0"/>
                    </a:p>
                    <a:p>
                      <a:pPr algn="ctr"/>
                      <a:endParaRPr lang="en-US" sz="1400" dirty="0"/>
                    </a:p>
                    <a:p>
                      <a:pPr algn="ctr"/>
                      <a:r>
                        <a:rPr lang="en-US" sz="1400" dirty="0"/>
                        <a:t>B</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smtClean="0"/>
                        <a:t>REVISED </a:t>
                      </a:r>
                      <a:r>
                        <a:rPr lang="en-US" sz="1400" dirty="0"/>
                        <a:t>ESTIMATES </a:t>
                      </a:r>
                      <a:r>
                        <a:rPr lang="en-US" sz="1400" dirty="0" smtClean="0"/>
                        <a:t>2020</a:t>
                      </a:r>
                      <a:endParaRPr lang="en-US" sz="1400" dirty="0"/>
                    </a:p>
                    <a:p>
                      <a:pPr algn="ctr"/>
                      <a:endParaRPr lang="en-US" sz="1400" dirty="0"/>
                    </a:p>
                    <a:p>
                      <a:pPr algn="ctr"/>
                      <a:r>
                        <a:rPr lang="en-US" sz="1400" dirty="0"/>
                        <a:t>C</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smtClean="0"/>
                        <a:t>REVISED </a:t>
                      </a:r>
                      <a:r>
                        <a:rPr lang="en-US" sz="1400" dirty="0"/>
                        <a:t>ESTIMATES </a:t>
                      </a:r>
                      <a:r>
                        <a:rPr lang="en-US" sz="1400" dirty="0" smtClean="0"/>
                        <a:t>July–Sept, 2020</a:t>
                      </a:r>
                      <a:endParaRPr lang="en-US" sz="1400" dirty="0"/>
                    </a:p>
                    <a:p>
                      <a:pPr algn="ctr"/>
                      <a:r>
                        <a:rPr lang="en-US" sz="1400" dirty="0" smtClean="0"/>
                        <a:t>D</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a:t>ACTUAL </a:t>
                      </a:r>
                      <a:r>
                        <a:rPr lang="en-US" sz="1400" dirty="0" smtClean="0"/>
                        <a:t>REVENUE/EXP.</a:t>
                      </a:r>
                      <a:r>
                        <a:rPr lang="en-US" sz="1400" baseline="0" dirty="0" smtClean="0"/>
                        <a:t> </a:t>
                      </a:r>
                      <a:endParaRPr lang="en-US" sz="1400" baseline="0" dirty="0"/>
                    </a:p>
                    <a:p>
                      <a:pPr algn="ctr"/>
                      <a:r>
                        <a:rPr lang="en-US" sz="1400" baseline="0" dirty="0"/>
                        <a:t>AS AT </a:t>
                      </a:r>
                    </a:p>
                    <a:p>
                      <a:pPr algn="ctr"/>
                      <a:r>
                        <a:rPr lang="en-US" sz="1400" baseline="0" dirty="0"/>
                        <a:t> </a:t>
                      </a:r>
                      <a:r>
                        <a:rPr lang="en-US" sz="1400" baseline="0" dirty="0" smtClean="0"/>
                        <a:t>30/09/20</a:t>
                      </a:r>
                      <a:endParaRPr lang="en-US" sz="1400" baseline="0" dirty="0"/>
                    </a:p>
                    <a:p>
                      <a:pPr algn="ctr"/>
                      <a:r>
                        <a:rPr lang="en-US" sz="1400" baseline="0" dirty="0" smtClean="0"/>
                        <a:t>E</a:t>
                      </a:r>
                      <a:endParaRPr lang="en-US" sz="1400" dirty="0">
                        <a:solidFill>
                          <a:schemeClr val="bg1"/>
                        </a:solidFill>
                        <a:latin typeface="Arial" pitchFamily="34" charset="0"/>
                        <a:cs typeface="Arial" pitchFamily="34" charset="0"/>
                      </a:endParaRPr>
                    </a:p>
                  </a:txBody>
                  <a:tcPr marL="99060" marR="99060" anchor="ctr"/>
                </a:tc>
                <a:tc>
                  <a:txBody>
                    <a:bodyPr/>
                    <a:lstStyle/>
                    <a:p>
                      <a:pPr marL="0" algn="ctr" defTabSz="457200" rtl="0" eaLnBrk="1" fontAlgn="ctr" latinLnBrk="0" hangingPunct="1"/>
                      <a:r>
                        <a:rPr lang="en-US" sz="1400" b="1" kern="1200" dirty="0">
                          <a:solidFill>
                            <a:schemeClr val="lt1"/>
                          </a:solidFill>
                          <a:latin typeface="+mn-lt"/>
                          <a:ea typeface="+mn-ea"/>
                          <a:cs typeface="+mn-cs"/>
                        </a:rPr>
                        <a:t>3rd </a:t>
                      </a:r>
                      <a:r>
                        <a:rPr lang="en-US" sz="1400" b="1" kern="1200" dirty="0" err="1">
                          <a:solidFill>
                            <a:schemeClr val="lt1"/>
                          </a:solidFill>
                          <a:latin typeface="+mn-lt"/>
                          <a:ea typeface="+mn-ea"/>
                          <a:cs typeface="+mn-cs"/>
                        </a:rPr>
                        <a:t>Qtr</a:t>
                      </a:r>
                      <a:r>
                        <a:rPr lang="en-US" sz="1400" b="1" kern="1200" dirty="0">
                          <a:solidFill>
                            <a:schemeClr val="lt1"/>
                          </a:solidFill>
                          <a:latin typeface="+mn-lt"/>
                          <a:ea typeface="+mn-ea"/>
                          <a:cs typeface="+mn-cs"/>
                        </a:rPr>
                        <a:t> </a:t>
                      </a:r>
                      <a:r>
                        <a:rPr lang="en-US" sz="1400" b="1" kern="1200" dirty="0" smtClean="0">
                          <a:solidFill>
                            <a:schemeClr val="lt1"/>
                          </a:solidFill>
                          <a:latin typeface="+mn-lt"/>
                          <a:ea typeface="+mn-ea"/>
                          <a:cs typeface="+mn-cs"/>
                        </a:rPr>
                        <a:t>Balance</a:t>
                      </a:r>
                    </a:p>
                    <a:p>
                      <a:pPr marL="0" algn="ctr" defTabSz="457200" rtl="0" eaLnBrk="1" fontAlgn="ctr" latinLnBrk="0" hangingPunct="1"/>
                      <a:endParaRPr lang="en-US" sz="1400" b="1" kern="1200" dirty="0" smtClean="0">
                        <a:solidFill>
                          <a:schemeClr val="lt1"/>
                        </a:solidFill>
                        <a:latin typeface="+mn-lt"/>
                        <a:ea typeface="+mn-ea"/>
                        <a:cs typeface="+mn-cs"/>
                      </a:endParaRPr>
                    </a:p>
                    <a:p>
                      <a:pPr marL="0" algn="ctr" defTabSz="457200" rtl="0" eaLnBrk="1" fontAlgn="ctr" latinLnBrk="0" hangingPunct="1"/>
                      <a:r>
                        <a:rPr lang="en-US" sz="1400" b="1" kern="1200" dirty="0" smtClean="0">
                          <a:solidFill>
                            <a:schemeClr val="lt1"/>
                          </a:solidFill>
                          <a:latin typeface="+mn-lt"/>
                          <a:ea typeface="+mn-ea"/>
                          <a:cs typeface="+mn-cs"/>
                        </a:rPr>
                        <a:t>F</a:t>
                      </a:r>
                      <a:endParaRPr lang="en-US" sz="1400" b="1" kern="1200" dirty="0">
                        <a:solidFill>
                          <a:schemeClr val="lt1"/>
                        </a:solidFill>
                        <a:latin typeface="+mn-lt"/>
                        <a:ea typeface="+mn-ea"/>
                        <a:cs typeface="+mn-cs"/>
                      </a:endParaRPr>
                    </a:p>
                  </a:txBody>
                  <a:tcPr marL="9525" marR="9525" marT="9525" marB="0" anchor="ctr"/>
                </a:tc>
                <a:tc>
                  <a:txBody>
                    <a:bodyPr/>
                    <a:lstStyle/>
                    <a:p>
                      <a:pPr marL="0" algn="ctr" defTabSz="457200" rtl="0" eaLnBrk="1" latinLnBrk="0" hangingPunct="1"/>
                      <a:r>
                        <a:rPr lang="en-US" sz="1400" b="1" kern="1200" dirty="0">
                          <a:solidFill>
                            <a:schemeClr val="lt1"/>
                          </a:solidFill>
                          <a:latin typeface="+mn-lt"/>
                          <a:ea typeface="+mn-ea"/>
                          <a:cs typeface="+mn-cs"/>
                        </a:rPr>
                        <a:t>% PERFORMANCE (E/DX100)</a:t>
                      </a:r>
                    </a:p>
                    <a:p>
                      <a:pPr marL="0" algn="ctr" defTabSz="457200" rtl="0" eaLnBrk="1" latinLnBrk="0" hangingPunct="1"/>
                      <a:r>
                        <a:rPr lang="en-US" sz="1400" b="1" kern="1200" dirty="0" smtClean="0">
                          <a:solidFill>
                            <a:schemeClr val="lt1"/>
                          </a:solidFill>
                          <a:latin typeface="+mn-lt"/>
                          <a:ea typeface="+mn-ea"/>
                          <a:cs typeface="+mn-cs"/>
                        </a:rPr>
                        <a:t>G</a:t>
                      </a:r>
                      <a:endParaRPr lang="en-US" sz="1400" b="1" kern="1200" dirty="0">
                        <a:solidFill>
                          <a:schemeClr val="lt1"/>
                        </a:solidFill>
                        <a:latin typeface="+mn-lt"/>
                        <a:ea typeface="+mn-ea"/>
                        <a:cs typeface="+mn-cs"/>
                      </a:endParaRPr>
                    </a:p>
                  </a:txBody>
                  <a:tcPr marL="99060" marR="99060" anchor="ctr"/>
                </a:tc>
                <a:extLst>
                  <a:ext uri="{0D108BD9-81ED-4DB2-BD59-A6C34878D82A}">
                    <a16:rowId xmlns:a16="http://schemas.microsoft.com/office/drawing/2014/main" val="2677038464"/>
                  </a:ext>
                </a:extLst>
              </a:tr>
              <a:tr h="432276">
                <a:tc>
                  <a:txBody>
                    <a:bodyPr/>
                    <a:lstStyle/>
                    <a:p>
                      <a:pPr algn="ctr"/>
                      <a:r>
                        <a:rPr kumimoji="0" lang="en-GB" sz="1400" kern="1200" dirty="0" smtClean="0">
                          <a:solidFill>
                            <a:schemeClr val="dk1"/>
                          </a:solidFill>
                          <a:latin typeface="Lucida Calligraphy" pitchFamily="66" charset="0"/>
                          <a:ea typeface="+mn-ea"/>
                          <a:cs typeface="+mn-cs"/>
                        </a:rPr>
                        <a:t>1</a:t>
                      </a:r>
                      <a:endParaRPr kumimoji="0" lang="en-GB" sz="1400" kern="1200" dirty="0">
                        <a:solidFill>
                          <a:schemeClr val="dk1"/>
                        </a:solidFill>
                        <a:latin typeface="Lucida Calligraphy" pitchFamily="66" charset="0"/>
                        <a:ea typeface="+mn-ea"/>
                        <a:cs typeface="+mn-cs"/>
                      </a:endParaRPr>
                    </a:p>
                  </a:txBody>
                  <a:tcPr/>
                </a:tc>
                <a:tc>
                  <a:txBody>
                    <a:bodyPr/>
                    <a:lstStyle/>
                    <a:p>
                      <a:pPr marL="0" algn="ctr" rtl="0" eaLnBrk="1" latinLnBrk="0" hangingPunct="1"/>
                      <a:r>
                        <a:rPr kumimoji="0" lang="en-GB" sz="1400" kern="1200" dirty="0" smtClean="0">
                          <a:solidFill>
                            <a:schemeClr val="dk1"/>
                          </a:solidFill>
                          <a:latin typeface="Lucida Calligraphy" pitchFamily="66" charset="0"/>
                          <a:ea typeface="+mn-ea"/>
                          <a:cs typeface="+mn-cs"/>
                        </a:rPr>
                        <a:t>Revenue</a:t>
                      </a:r>
                      <a:endParaRPr kumimoji="0" lang="en-GB" sz="1400" kern="1200" dirty="0">
                        <a:solidFill>
                          <a:schemeClr val="dk1"/>
                        </a:solidFill>
                        <a:latin typeface="Lucida Calligraphy" pitchFamily="66" charset="0"/>
                        <a:ea typeface="+mn-ea"/>
                        <a:cs typeface="+mn-cs"/>
                      </a:endParaRPr>
                    </a:p>
                  </a:txBody>
                  <a:tcPr/>
                </a:tc>
                <a:tc>
                  <a:txBody>
                    <a:bodyPr/>
                    <a:lstStyle/>
                    <a:p>
                      <a:pPr algn="ctr" fontAlgn="b"/>
                      <a:r>
                        <a:rPr lang="en-US" sz="1200" b="0" i="0" u="none" strike="noStrike" dirty="0">
                          <a:solidFill>
                            <a:srgbClr val="000000"/>
                          </a:solidFill>
                          <a:effectLst/>
                          <a:latin typeface="Calibri" panose="020F0502020204030204" pitchFamily="34" charset="0"/>
                        </a:rPr>
                        <a:t>102,123,091,931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25,530,772,983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22,970,403,382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2,560,369,601 </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89.97</a:t>
                      </a:r>
                    </a:p>
                  </a:txBody>
                  <a:tcPr marL="9525" marR="9525" marT="9525" marB="0" anchor="ctr"/>
                </a:tc>
                <a:extLst>
                  <a:ext uri="{0D108BD9-81ED-4DB2-BD59-A6C34878D82A}">
                    <a16:rowId xmlns:a16="http://schemas.microsoft.com/office/drawing/2014/main" val="1885186458"/>
                  </a:ext>
                </a:extLst>
              </a:tr>
              <a:tr h="432276">
                <a:tc>
                  <a:txBody>
                    <a:bodyPr/>
                    <a:lstStyle/>
                    <a:p>
                      <a:pPr algn="ctr"/>
                      <a:r>
                        <a:rPr kumimoji="0" lang="en-GB" sz="1400" kern="1200" dirty="0" smtClean="0">
                          <a:solidFill>
                            <a:schemeClr val="dk1"/>
                          </a:solidFill>
                          <a:latin typeface="Lucida Calligraphy" pitchFamily="66" charset="0"/>
                          <a:ea typeface="+mn-ea"/>
                          <a:cs typeface="+mn-cs"/>
                        </a:rPr>
                        <a:t>2</a:t>
                      </a:r>
                      <a:endParaRPr kumimoji="0" lang="en-GB" sz="1400" kern="1200" dirty="0">
                        <a:solidFill>
                          <a:schemeClr val="dk1"/>
                        </a:solidFill>
                        <a:latin typeface="Lucida Calligraphy" pitchFamily="66" charset="0"/>
                        <a:ea typeface="+mn-ea"/>
                        <a:cs typeface="+mn-cs"/>
                      </a:endParaRPr>
                    </a:p>
                  </a:txBody>
                  <a:tcPr/>
                </a:tc>
                <a:tc>
                  <a:txBody>
                    <a:bodyPr/>
                    <a:lstStyle/>
                    <a:p>
                      <a:pPr algn="ctr"/>
                      <a:r>
                        <a:rPr kumimoji="0" lang="en-GB" sz="1400" kern="1200" dirty="0" smtClean="0">
                          <a:solidFill>
                            <a:schemeClr val="dk1"/>
                          </a:solidFill>
                          <a:latin typeface="Lucida Calligraphy" pitchFamily="66" charset="0"/>
                          <a:ea typeface="+mn-ea"/>
                          <a:cs typeface="+mn-cs"/>
                        </a:rPr>
                        <a:t>Expenditure</a:t>
                      </a:r>
                      <a:endParaRPr kumimoji="0" lang="en-GB" sz="1400" kern="1200" dirty="0">
                        <a:solidFill>
                          <a:schemeClr val="dk1"/>
                        </a:solidFill>
                        <a:latin typeface="Lucida Calligraphy" pitchFamily="66" charset="0"/>
                        <a:ea typeface="+mn-ea"/>
                        <a:cs typeface="+mn-cs"/>
                      </a:endParaRPr>
                    </a:p>
                  </a:txBody>
                  <a:tcPr/>
                </a:tc>
                <a:tc>
                  <a:txBody>
                    <a:bodyPr/>
                    <a:lstStyle/>
                    <a:p>
                      <a:pPr algn="ctr" fontAlgn="b"/>
                      <a:r>
                        <a:rPr lang="en-US" sz="1200" b="0" i="0" u="none" strike="noStrike">
                          <a:solidFill>
                            <a:srgbClr val="000000"/>
                          </a:solidFill>
                          <a:effectLst/>
                          <a:latin typeface="Calibri" panose="020F0502020204030204" pitchFamily="34" charset="0"/>
                        </a:rPr>
                        <a:t>102,123,091,931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25,530,772,983 </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16,395,299,805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9,135,473,178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64.22</a:t>
                      </a:r>
                    </a:p>
                  </a:txBody>
                  <a:tcPr marL="9525" marR="9525" marT="9525" marB="0" anchor="ctr"/>
                </a:tc>
                <a:extLst>
                  <a:ext uri="{0D108BD9-81ED-4DB2-BD59-A6C34878D82A}">
                    <a16:rowId xmlns:a16="http://schemas.microsoft.com/office/drawing/2014/main" val="2591189942"/>
                  </a:ext>
                </a:extLst>
              </a:tr>
            </a:tbl>
          </a:graphicData>
        </a:graphic>
      </p:graphicFrame>
      <p:graphicFrame>
        <p:nvGraphicFramePr>
          <p:cNvPr id="3" name="Chart 2"/>
          <p:cNvGraphicFramePr/>
          <p:nvPr>
            <p:extLst>
              <p:ext uri="{D42A27DB-BD31-4B8C-83A1-F6EECF244321}">
                <p14:modId xmlns:p14="http://schemas.microsoft.com/office/powerpoint/2010/main" val="1670217430"/>
              </p:ext>
            </p:extLst>
          </p:nvPr>
        </p:nvGraphicFramePr>
        <p:xfrm>
          <a:off x="685801" y="2286000"/>
          <a:ext cx="8451276"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7673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842319"/>
              </p:ext>
            </p:extLst>
          </p:nvPr>
        </p:nvGraphicFramePr>
        <p:xfrm>
          <a:off x="228599" y="381000"/>
          <a:ext cx="9448801" cy="2022792"/>
        </p:xfrm>
        <a:graphic>
          <a:graphicData uri="http://schemas.openxmlformats.org/drawingml/2006/table">
            <a:tbl>
              <a:tblPr firstRow="1" bandRow="1">
                <a:tableStyleId>{5C22544A-7EE6-4342-B048-85BDC9FD1C3A}</a:tableStyleId>
              </a:tblPr>
              <a:tblGrid>
                <a:gridCol w="610495">
                  <a:extLst>
                    <a:ext uri="{9D8B030D-6E8A-4147-A177-3AD203B41FA5}">
                      <a16:colId xmlns:a16="http://schemas.microsoft.com/office/drawing/2014/main" val="597368569"/>
                    </a:ext>
                  </a:extLst>
                </a:gridCol>
                <a:gridCol w="1712514">
                  <a:extLst>
                    <a:ext uri="{9D8B030D-6E8A-4147-A177-3AD203B41FA5}">
                      <a16:colId xmlns:a16="http://schemas.microsoft.com/office/drawing/2014/main" val="395901121"/>
                    </a:ext>
                  </a:extLst>
                </a:gridCol>
                <a:gridCol w="1492585">
                  <a:extLst>
                    <a:ext uri="{9D8B030D-6E8A-4147-A177-3AD203B41FA5}">
                      <a16:colId xmlns:a16="http://schemas.microsoft.com/office/drawing/2014/main" val="74452735"/>
                    </a:ext>
                  </a:extLst>
                </a:gridCol>
                <a:gridCol w="1602549">
                  <a:extLst>
                    <a:ext uri="{9D8B030D-6E8A-4147-A177-3AD203B41FA5}">
                      <a16:colId xmlns:a16="http://schemas.microsoft.com/office/drawing/2014/main" val="2666550381"/>
                    </a:ext>
                  </a:extLst>
                </a:gridCol>
                <a:gridCol w="1755172">
                  <a:extLst>
                    <a:ext uri="{9D8B030D-6E8A-4147-A177-3AD203B41FA5}">
                      <a16:colId xmlns:a16="http://schemas.microsoft.com/office/drawing/2014/main" val="3776561455"/>
                    </a:ext>
                  </a:extLst>
                </a:gridCol>
                <a:gridCol w="1137743">
                  <a:extLst>
                    <a:ext uri="{9D8B030D-6E8A-4147-A177-3AD203B41FA5}">
                      <a16:colId xmlns:a16="http://schemas.microsoft.com/office/drawing/2014/main" val="1959183422"/>
                    </a:ext>
                  </a:extLst>
                </a:gridCol>
                <a:gridCol w="1137743">
                  <a:extLst>
                    <a:ext uri="{9D8B030D-6E8A-4147-A177-3AD203B41FA5}">
                      <a16:colId xmlns:a16="http://schemas.microsoft.com/office/drawing/2014/main" val="2360392831"/>
                    </a:ext>
                  </a:extLst>
                </a:gridCol>
              </a:tblGrid>
              <a:tr h="1040447">
                <a:tc>
                  <a:txBody>
                    <a:bodyPr/>
                    <a:lstStyle/>
                    <a:p>
                      <a:pPr algn="ctr"/>
                      <a:r>
                        <a:rPr lang="en-US" sz="1400" dirty="0"/>
                        <a:t>S/NO</a:t>
                      </a:r>
                    </a:p>
                    <a:p>
                      <a:pPr algn="ctr"/>
                      <a:endParaRPr lang="en-US" sz="1400" dirty="0"/>
                    </a:p>
                    <a:p>
                      <a:pPr algn="ctr"/>
                      <a:endParaRPr lang="en-US" sz="1400" dirty="0"/>
                    </a:p>
                    <a:p>
                      <a:pPr algn="ctr"/>
                      <a:r>
                        <a:rPr lang="en-US" sz="1400" dirty="0"/>
                        <a:t>A</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a:t>DETAILS</a:t>
                      </a:r>
                    </a:p>
                    <a:p>
                      <a:pPr algn="ctr"/>
                      <a:endParaRPr lang="en-US" sz="1400" dirty="0"/>
                    </a:p>
                    <a:p>
                      <a:pPr algn="ctr"/>
                      <a:endParaRPr lang="en-US" sz="1400" dirty="0"/>
                    </a:p>
                    <a:p>
                      <a:pPr algn="ctr"/>
                      <a:r>
                        <a:rPr lang="en-US" sz="1400" dirty="0"/>
                        <a:t>B</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smtClean="0"/>
                        <a:t>REVISED </a:t>
                      </a:r>
                      <a:r>
                        <a:rPr lang="en-US" sz="1400" dirty="0"/>
                        <a:t>ESTIMATES </a:t>
                      </a:r>
                      <a:r>
                        <a:rPr lang="en-US" sz="1400" dirty="0" smtClean="0"/>
                        <a:t>2020</a:t>
                      </a:r>
                      <a:endParaRPr lang="en-US" sz="1400" dirty="0"/>
                    </a:p>
                    <a:p>
                      <a:pPr algn="ctr"/>
                      <a:r>
                        <a:rPr lang="en-US" sz="1400" dirty="0" smtClean="0"/>
                        <a:t>C</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smtClean="0"/>
                        <a:t>REVISED </a:t>
                      </a:r>
                      <a:r>
                        <a:rPr lang="en-US" sz="1400" dirty="0"/>
                        <a:t>ESTIMATES </a:t>
                      </a:r>
                      <a:r>
                        <a:rPr lang="en-US" sz="1400" dirty="0" smtClean="0"/>
                        <a:t>Jan</a:t>
                      </a:r>
                      <a:r>
                        <a:rPr lang="en-US" sz="1400" baseline="0" dirty="0" smtClean="0"/>
                        <a:t> </a:t>
                      </a:r>
                      <a:r>
                        <a:rPr lang="en-US" sz="1400" dirty="0" smtClean="0"/>
                        <a:t>–Sept, 2020</a:t>
                      </a:r>
                      <a:endParaRPr lang="en-US" sz="1400" dirty="0"/>
                    </a:p>
                    <a:p>
                      <a:pPr algn="ctr"/>
                      <a:r>
                        <a:rPr lang="en-US" sz="1400" dirty="0" smtClean="0"/>
                        <a:t>D</a:t>
                      </a:r>
                      <a:endParaRPr lang="en-US" sz="1400" dirty="0">
                        <a:solidFill>
                          <a:schemeClr val="bg1"/>
                        </a:solidFill>
                        <a:latin typeface="Arial" pitchFamily="34" charset="0"/>
                        <a:cs typeface="Arial" pitchFamily="34" charset="0"/>
                      </a:endParaRPr>
                    </a:p>
                  </a:txBody>
                  <a:tcPr marL="99060" marR="99060" anchor="ctr"/>
                </a:tc>
                <a:tc>
                  <a:txBody>
                    <a:bodyPr/>
                    <a:lstStyle/>
                    <a:p>
                      <a:pPr algn="ctr"/>
                      <a:r>
                        <a:rPr lang="en-US" sz="1400" dirty="0"/>
                        <a:t>ACTUAL </a:t>
                      </a:r>
                      <a:r>
                        <a:rPr lang="en-US" sz="1400" dirty="0" smtClean="0"/>
                        <a:t>REVENUE/EXP.</a:t>
                      </a:r>
                      <a:r>
                        <a:rPr lang="en-US" sz="1400" baseline="0" dirty="0" smtClean="0"/>
                        <a:t> </a:t>
                      </a:r>
                      <a:endParaRPr lang="en-US" sz="1400" baseline="0" dirty="0"/>
                    </a:p>
                    <a:p>
                      <a:pPr algn="ctr"/>
                      <a:r>
                        <a:rPr lang="en-US" sz="1400" baseline="0" dirty="0" smtClean="0"/>
                        <a:t>From Jan-Sept. 20</a:t>
                      </a:r>
                      <a:endParaRPr lang="en-US" sz="1400" baseline="0" dirty="0"/>
                    </a:p>
                    <a:p>
                      <a:pPr algn="ctr"/>
                      <a:r>
                        <a:rPr lang="en-US" sz="1400" baseline="0" dirty="0" smtClean="0"/>
                        <a:t>E</a:t>
                      </a:r>
                      <a:endParaRPr lang="en-US" sz="1400" dirty="0">
                        <a:solidFill>
                          <a:schemeClr val="bg1"/>
                        </a:solidFill>
                        <a:latin typeface="Arial" pitchFamily="34" charset="0"/>
                        <a:cs typeface="Arial" pitchFamily="34" charset="0"/>
                      </a:endParaRPr>
                    </a:p>
                  </a:txBody>
                  <a:tcPr marL="99060" marR="99060" anchor="ctr"/>
                </a:tc>
                <a:tc>
                  <a:txBody>
                    <a:bodyPr/>
                    <a:lstStyle/>
                    <a:p>
                      <a:pPr marL="0" algn="ctr" defTabSz="457200" rtl="0" eaLnBrk="1" fontAlgn="ctr" latinLnBrk="0" hangingPunct="1"/>
                      <a:r>
                        <a:rPr lang="en-US" sz="1400" b="1" kern="1200" dirty="0" smtClean="0">
                          <a:solidFill>
                            <a:schemeClr val="lt1"/>
                          </a:solidFill>
                          <a:latin typeface="+mn-lt"/>
                          <a:ea typeface="+mn-ea"/>
                          <a:cs typeface="+mn-cs"/>
                        </a:rPr>
                        <a:t>Cum. </a:t>
                      </a:r>
                      <a:r>
                        <a:rPr lang="en-US" sz="1400" b="1" kern="1200" dirty="0">
                          <a:solidFill>
                            <a:schemeClr val="lt1"/>
                          </a:solidFill>
                          <a:latin typeface="+mn-lt"/>
                          <a:ea typeface="+mn-ea"/>
                          <a:cs typeface="+mn-cs"/>
                        </a:rPr>
                        <a:t>3 </a:t>
                      </a:r>
                      <a:r>
                        <a:rPr lang="en-US" sz="1400" b="1" kern="1200" dirty="0" err="1">
                          <a:solidFill>
                            <a:schemeClr val="lt1"/>
                          </a:solidFill>
                          <a:latin typeface="+mn-lt"/>
                          <a:ea typeface="+mn-ea"/>
                          <a:cs typeface="+mn-cs"/>
                        </a:rPr>
                        <a:t>Qtr</a:t>
                      </a:r>
                      <a:r>
                        <a:rPr lang="en-US" sz="1400" b="1" kern="1200" dirty="0">
                          <a:solidFill>
                            <a:schemeClr val="lt1"/>
                          </a:solidFill>
                          <a:latin typeface="+mn-lt"/>
                          <a:ea typeface="+mn-ea"/>
                          <a:cs typeface="+mn-cs"/>
                        </a:rPr>
                        <a:t> </a:t>
                      </a:r>
                      <a:r>
                        <a:rPr lang="en-US" sz="1400" b="1" kern="1200" dirty="0" smtClean="0">
                          <a:solidFill>
                            <a:schemeClr val="lt1"/>
                          </a:solidFill>
                          <a:latin typeface="+mn-lt"/>
                          <a:ea typeface="+mn-ea"/>
                          <a:cs typeface="+mn-cs"/>
                        </a:rPr>
                        <a:t>Balance</a:t>
                      </a:r>
                    </a:p>
                    <a:p>
                      <a:pPr marL="0" algn="ctr" defTabSz="457200" rtl="0" eaLnBrk="1" fontAlgn="ctr" latinLnBrk="0" hangingPunct="1"/>
                      <a:endParaRPr lang="en-US" sz="1400" b="1" kern="1200" dirty="0" smtClean="0">
                        <a:solidFill>
                          <a:schemeClr val="lt1"/>
                        </a:solidFill>
                        <a:latin typeface="+mn-lt"/>
                        <a:ea typeface="+mn-ea"/>
                        <a:cs typeface="+mn-cs"/>
                      </a:endParaRPr>
                    </a:p>
                    <a:p>
                      <a:pPr marL="0" algn="ctr" defTabSz="457200" rtl="0" eaLnBrk="1" fontAlgn="ctr" latinLnBrk="0" hangingPunct="1"/>
                      <a:r>
                        <a:rPr lang="en-US" sz="1400" b="1" kern="1200" dirty="0" smtClean="0">
                          <a:solidFill>
                            <a:schemeClr val="lt1"/>
                          </a:solidFill>
                          <a:latin typeface="+mn-lt"/>
                          <a:ea typeface="+mn-ea"/>
                          <a:cs typeface="+mn-cs"/>
                        </a:rPr>
                        <a:t>F</a:t>
                      </a:r>
                      <a:endParaRPr lang="en-US" sz="1400" b="1" kern="1200" dirty="0">
                        <a:solidFill>
                          <a:schemeClr val="lt1"/>
                        </a:solidFill>
                        <a:latin typeface="+mn-lt"/>
                        <a:ea typeface="+mn-ea"/>
                        <a:cs typeface="+mn-cs"/>
                      </a:endParaRPr>
                    </a:p>
                  </a:txBody>
                  <a:tcPr marL="9525" marR="9525" marT="9525" marB="0" anchor="ctr"/>
                </a:tc>
                <a:tc>
                  <a:txBody>
                    <a:bodyPr/>
                    <a:lstStyle/>
                    <a:p>
                      <a:pPr marL="0" algn="ctr" defTabSz="457200" rtl="0" eaLnBrk="1" latinLnBrk="0" hangingPunct="1"/>
                      <a:r>
                        <a:rPr lang="en-US" sz="1400" b="1" kern="1200" dirty="0">
                          <a:solidFill>
                            <a:schemeClr val="lt1"/>
                          </a:solidFill>
                          <a:latin typeface="+mn-lt"/>
                          <a:ea typeface="+mn-ea"/>
                          <a:cs typeface="+mn-cs"/>
                        </a:rPr>
                        <a:t>% PERFORMANCE (E/DX100)</a:t>
                      </a:r>
                    </a:p>
                    <a:p>
                      <a:pPr marL="0" algn="ctr" defTabSz="457200" rtl="0" eaLnBrk="1" latinLnBrk="0" hangingPunct="1"/>
                      <a:r>
                        <a:rPr lang="en-US" sz="1400" b="1" kern="1200" dirty="0" smtClean="0">
                          <a:solidFill>
                            <a:schemeClr val="lt1"/>
                          </a:solidFill>
                          <a:latin typeface="+mn-lt"/>
                          <a:ea typeface="+mn-ea"/>
                          <a:cs typeface="+mn-cs"/>
                        </a:rPr>
                        <a:t>G</a:t>
                      </a:r>
                      <a:endParaRPr lang="en-US" sz="1400" b="1" kern="1200" dirty="0">
                        <a:solidFill>
                          <a:schemeClr val="lt1"/>
                        </a:solidFill>
                        <a:latin typeface="+mn-lt"/>
                        <a:ea typeface="+mn-ea"/>
                        <a:cs typeface="+mn-cs"/>
                      </a:endParaRPr>
                    </a:p>
                  </a:txBody>
                  <a:tcPr marL="99060" marR="99060" anchor="ctr"/>
                </a:tc>
                <a:extLst>
                  <a:ext uri="{0D108BD9-81ED-4DB2-BD59-A6C34878D82A}">
                    <a16:rowId xmlns:a16="http://schemas.microsoft.com/office/drawing/2014/main" val="2677038464"/>
                  </a:ext>
                </a:extLst>
              </a:tr>
              <a:tr h="432276">
                <a:tc>
                  <a:txBody>
                    <a:bodyPr/>
                    <a:lstStyle/>
                    <a:p>
                      <a:pPr algn="ctr"/>
                      <a:r>
                        <a:rPr kumimoji="0" lang="en-GB" sz="1400" kern="1200" dirty="0" smtClean="0">
                          <a:solidFill>
                            <a:schemeClr val="dk1"/>
                          </a:solidFill>
                          <a:latin typeface="Lucida Calligraphy" pitchFamily="66" charset="0"/>
                          <a:ea typeface="+mn-ea"/>
                          <a:cs typeface="+mn-cs"/>
                        </a:rPr>
                        <a:t>1</a:t>
                      </a:r>
                      <a:endParaRPr kumimoji="0" lang="en-GB" sz="1400" kern="1200" dirty="0">
                        <a:solidFill>
                          <a:schemeClr val="dk1"/>
                        </a:solidFill>
                        <a:latin typeface="Lucida Calligraphy" pitchFamily="66" charset="0"/>
                        <a:ea typeface="+mn-ea"/>
                        <a:cs typeface="+mn-cs"/>
                      </a:endParaRPr>
                    </a:p>
                  </a:txBody>
                  <a:tcPr/>
                </a:tc>
                <a:tc>
                  <a:txBody>
                    <a:bodyPr/>
                    <a:lstStyle/>
                    <a:p>
                      <a:pPr marL="0" algn="ctr" rtl="0" eaLnBrk="1" latinLnBrk="0" hangingPunct="1"/>
                      <a:r>
                        <a:rPr kumimoji="0" lang="en-GB" sz="1400" kern="1200" dirty="0" smtClean="0">
                          <a:solidFill>
                            <a:schemeClr val="dk1"/>
                          </a:solidFill>
                          <a:latin typeface="Lucida Calligraphy" pitchFamily="66" charset="0"/>
                          <a:ea typeface="+mn-ea"/>
                          <a:cs typeface="+mn-cs"/>
                        </a:rPr>
                        <a:t>Revenue</a:t>
                      </a:r>
                      <a:endParaRPr kumimoji="0" lang="en-GB" sz="1400" kern="1200" dirty="0">
                        <a:solidFill>
                          <a:schemeClr val="dk1"/>
                        </a:solidFill>
                        <a:latin typeface="Lucida Calligraphy" pitchFamily="66" charset="0"/>
                        <a:ea typeface="+mn-ea"/>
                        <a:cs typeface="+mn-cs"/>
                      </a:endParaRPr>
                    </a:p>
                  </a:txBody>
                  <a:tcPr/>
                </a:tc>
                <a:tc>
                  <a:txBody>
                    <a:bodyPr/>
                    <a:lstStyle/>
                    <a:p>
                      <a:pPr algn="ctr" fontAlgn="b"/>
                      <a:r>
                        <a:rPr lang="en-US" sz="1200" b="0" i="0" u="none" strike="noStrike" dirty="0">
                          <a:solidFill>
                            <a:srgbClr val="000000"/>
                          </a:solidFill>
                          <a:effectLst/>
                          <a:latin typeface="Calibri" panose="020F0502020204030204" pitchFamily="34" charset="0"/>
                        </a:rPr>
                        <a:t>102,123,091,931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76,592,318,948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71,881,649,785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4,710,669,164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93.85</a:t>
                      </a:r>
                    </a:p>
                  </a:txBody>
                  <a:tcPr marL="9525" marR="9525" marT="9525" marB="0" anchor="ctr"/>
                </a:tc>
                <a:extLst>
                  <a:ext uri="{0D108BD9-81ED-4DB2-BD59-A6C34878D82A}">
                    <a16:rowId xmlns:a16="http://schemas.microsoft.com/office/drawing/2014/main" val="1885186458"/>
                  </a:ext>
                </a:extLst>
              </a:tr>
              <a:tr h="432276">
                <a:tc>
                  <a:txBody>
                    <a:bodyPr/>
                    <a:lstStyle/>
                    <a:p>
                      <a:pPr algn="ctr"/>
                      <a:r>
                        <a:rPr kumimoji="0" lang="en-GB" sz="1400" kern="1200" dirty="0" smtClean="0">
                          <a:solidFill>
                            <a:schemeClr val="dk1"/>
                          </a:solidFill>
                          <a:latin typeface="Lucida Calligraphy" pitchFamily="66" charset="0"/>
                          <a:ea typeface="+mn-ea"/>
                          <a:cs typeface="+mn-cs"/>
                        </a:rPr>
                        <a:t>2</a:t>
                      </a:r>
                      <a:endParaRPr kumimoji="0" lang="en-GB" sz="1400" kern="1200" dirty="0">
                        <a:solidFill>
                          <a:schemeClr val="dk1"/>
                        </a:solidFill>
                        <a:latin typeface="Lucida Calligraphy" pitchFamily="66" charset="0"/>
                        <a:ea typeface="+mn-ea"/>
                        <a:cs typeface="+mn-cs"/>
                      </a:endParaRPr>
                    </a:p>
                  </a:txBody>
                  <a:tcPr/>
                </a:tc>
                <a:tc>
                  <a:txBody>
                    <a:bodyPr/>
                    <a:lstStyle/>
                    <a:p>
                      <a:pPr algn="ctr"/>
                      <a:r>
                        <a:rPr kumimoji="0" lang="en-GB" sz="1400" kern="1200" dirty="0" smtClean="0">
                          <a:solidFill>
                            <a:schemeClr val="dk1"/>
                          </a:solidFill>
                          <a:latin typeface="Lucida Calligraphy" pitchFamily="66" charset="0"/>
                          <a:ea typeface="+mn-ea"/>
                          <a:cs typeface="+mn-cs"/>
                        </a:rPr>
                        <a:t>Expenditure</a:t>
                      </a:r>
                      <a:endParaRPr kumimoji="0" lang="en-GB" sz="1400" kern="1200" dirty="0">
                        <a:solidFill>
                          <a:schemeClr val="dk1"/>
                        </a:solidFill>
                        <a:latin typeface="Lucida Calligraphy" pitchFamily="66" charset="0"/>
                        <a:ea typeface="+mn-ea"/>
                        <a:cs typeface="+mn-cs"/>
                      </a:endParaRPr>
                    </a:p>
                  </a:txBody>
                  <a:tcPr/>
                </a:tc>
                <a:tc>
                  <a:txBody>
                    <a:bodyPr/>
                    <a:lstStyle/>
                    <a:p>
                      <a:pPr algn="ctr" fontAlgn="b"/>
                      <a:r>
                        <a:rPr lang="en-US" sz="1200" b="0" i="0" u="none" strike="noStrike" dirty="0">
                          <a:solidFill>
                            <a:srgbClr val="000000"/>
                          </a:solidFill>
                          <a:effectLst/>
                          <a:latin typeface="Calibri" panose="020F0502020204030204" pitchFamily="34" charset="0"/>
                        </a:rPr>
                        <a:t>102,123,091,931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76,592,318,948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57,304,397,277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19,287,921,671 </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74.82</a:t>
                      </a:r>
                    </a:p>
                  </a:txBody>
                  <a:tcPr marL="9525" marR="9525" marT="9525" marB="0" anchor="ctr"/>
                </a:tc>
                <a:extLst>
                  <a:ext uri="{0D108BD9-81ED-4DB2-BD59-A6C34878D82A}">
                    <a16:rowId xmlns:a16="http://schemas.microsoft.com/office/drawing/2014/main" val="2591189942"/>
                  </a:ext>
                </a:extLst>
              </a:tr>
            </a:tbl>
          </a:graphicData>
        </a:graphic>
      </p:graphicFrame>
      <p:graphicFrame>
        <p:nvGraphicFramePr>
          <p:cNvPr id="3" name="Chart 2"/>
          <p:cNvGraphicFramePr/>
          <p:nvPr>
            <p:extLst>
              <p:ext uri="{D42A27DB-BD31-4B8C-83A1-F6EECF244321}">
                <p14:modId xmlns:p14="http://schemas.microsoft.com/office/powerpoint/2010/main" val="3472616183"/>
              </p:ext>
            </p:extLst>
          </p:nvPr>
        </p:nvGraphicFramePr>
        <p:xfrm>
          <a:off x="228599" y="2403792"/>
          <a:ext cx="9448801" cy="4454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46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40204" y="79182"/>
            <a:ext cx="8732395" cy="6397819"/>
            <a:chOff x="640204" y="79182"/>
            <a:chExt cx="8732395" cy="6397819"/>
          </a:xfrm>
        </p:grpSpPr>
        <p:grpSp>
          <p:nvGrpSpPr>
            <p:cNvPr id="9" name="Group 8"/>
            <p:cNvGrpSpPr/>
            <p:nvPr/>
          </p:nvGrpSpPr>
          <p:grpSpPr>
            <a:xfrm>
              <a:off x="761998" y="426109"/>
              <a:ext cx="8610601" cy="2926691"/>
              <a:chOff x="3657598" y="426109"/>
              <a:chExt cx="4648202" cy="292669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983" y="1981200"/>
                <a:ext cx="1414571" cy="130606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21" r="14347"/>
              <a:stretch/>
            </p:blipFill>
            <p:spPr>
              <a:xfrm>
                <a:off x="3657599" y="533400"/>
                <a:ext cx="1600202" cy="13716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9134"/>
              <a:stretch/>
            </p:blipFill>
            <p:spPr>
              <a:xfrm>
                <a:off x="5286984" y="426109"/>
                <a:ext cx="1473479" cy="155509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0464" y="554737"/>
                <a:ext cx="1545336" cy="142646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2002" t="12002" r="10352"/>
              <a:stretch/>
            </p:blipFill>
            <p:spPr>
              <a:xfrm>
                <a:off x="3657598" y="1981200"/>
                <a:ext cx="1629383" cy="1295400"/>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6179" r="9861" b="16405"/>
              <a:stretch/>
            </p:blipFill>
            <p:spPr>
              <a:xfrm>
                <a:off x="6760463" y="1981200"/>
                <a:ext cx="1545337" cy="1371600"/>
              </a:xfrm>
              <a:prstGeom prst="rect">
                <a:avLst/>
              </a:prstGeom>
            </p:spPr>
          </p:pic>
        </p:grpSp>
        <p:grpSp>
          <p:nvGrpSpPr>
            <p:cNvPr id="3" name="Group 2"/>
            <p:cNvGrpSpPr/>
            <p:nvPr/>
          </p:nvGrpSpPr>
          <p:grpSpPr>
            <a:xfrm>
              <a:off x="640204" y="3576935"/>
              <a:ext cx="8732395" cy="2900066"/>
              <a:chOff x="640204" y="3576935"/>
              <a:chExt cx="8732395" cy="2900066"/>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8055" y="3653135"/>
                <a:ext cx="2048238" cy="145756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200" y="5110703"/>
                <a:ext cx="2097093" cy="136629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1886" y="5110702"/>
                <a:ext cx="1986171" cy="136629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800" y="5110702"/>
                <a:ext cx="2406086" cy="1366298"/>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61474" y="5110702"/>
                <a:ext cx="2111125" cy="1366298"/>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8442" y="3653135"/>
                <a:ext cx="1604795" cy="139632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0204" y="3576935"/>
                <a:ext cx="2508238" cy="1533765"/>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61474" y="3576935"/>
                <a:ext cx="2111125" cy="1533767"/>
              </a:xfrm>
              <a:prstGeom prst="rect">
                <a:avLst/>
              </a:prstGeom>
            </p:spPr>
          </p:pic>
        </p:grpSp>
        <p:sp>
          <p:nvSpPr>
            <p:cNvPr id="20" name="TextBox 19"/>
            <p:cNvSpPr txBox="1"/>
            <p:nvPr/>
          </p:nvSpPr>
          <p:spPr>
            <a:xfrm>
              <a:off x="2068242" y="79182"/>
              <a:ext cx="5715000" cy="707886"/>
            </a:xfrm>
            <a:prstGeom prst="rect">
              <a:avLst/>
            </a:prstGeom>
            <a:noFill/>
          </p:spPr>
          <p:txBody>
            <a:bodyPr wrap="square" rtlCol="0">
              <a:spAutoFit/>
            </a:bodyPr>
            <a:lstStyle/>
            <a:p>
              <a:pPr algn="ctr"/>
              <a:r>
                <a:rPr lang="en-US" sz="4000" dirty="0">
                  <a:latin typeface="Arial Black" panose="020B0A04020102020204" pitchFamily="34" charset="0"/>
                </a:rPr>
                <a:t>REVENUE</a:t>
              </a:r>
            </a:p>
          </p:txBody>
        </p:sp>
        <p:sp>
          <p:nvSpPr>
            <p:cNvPr id="21" name="TextBox 20"/>
            <p:cNvSpPr txBox="1"/>
            <p:nvPr/>
          </p:nvSpPr>
          <p:spPr>
            <a:xfrm>
              <a:off x="2438400" y="3200400"/>
              <a:ext cx="5715000" cy="707886"/>
            </a:xfrm>
            <a:prstGeom prst="rect">
              <a:avLst/>
            </a:prstGeom>
            <a:noFill/>
          </p:spPr>
          <p:txBody>
            <a:bodyPr wrap="square" rtlCol="0">
              <a:spAutoFit/>
            </a:bodyPr>
            <a:lstStyle/>
            <a:p>
              <a:pPr algn="ctr"/>
              <a:r>
                <a:rPr lang="en-US" sz="4000" dirty="0" smtClean="0">
                  <a:latin typeface="Arial Black" panose="020B0A04020102020204" pitchFamily="34" charset="0"/>
                </a:rPr>
                <a:t>EXPENDITURE</a:t>
              </a:r>
              <a:endParaRPr lang="en-US" sz="4000" dirty="0">
                <a:latin typeface="Arial Black" panose="020B0A04020102020204" pitchFamily="34" charset="0"/>
              </a:endParaRPr>
            </a:p>
          </p:txBody>
        </p:sp>
      </p:grpSp>
    </p:spTree>
    <p:extLst>
      <p:ext uri="{BB962C8B-B14F-4D97-AF65-F5344CB8AC3E}">
        <p14:creationId xmlns:p14="http://schemas.microsoft.com/office/powerpoint/2010/main" val="2739250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9372600" cy="7571303"/>
          </a:xfrm>
          <a:prstGeom prst="rect">
            <a:avLst/>
          </a:prstGeom>
        </p:spPr>
        <p:txBody>
          <a:bodyPr wrap="square">
            <a:spAutoFit/>
          </a:bodyPr>
          <a:lstStyle/>
          <a:p>
            <a:pPr algn="just">
              <a:lnSpc>
                <a:spcPct val="150000"/>
              </a:lnSpc>
            </a:pPr>
            <a:r>
              <a:rPr lang="en-US" dirty="0">
                <a:solidFill>
                  <a:srgbClr val="002060"/>
                </a:solidFill>
                <a:latin typeface="Lucida Calligraphy" pitchFamily="66" charset="0"/>
                <a:ea typeface="Calibri"/>
                <a:cs typeface="Times New Roman"/>
              </a:rPr>
              <a:t>The above are the necessary reforms the State is undertaking to mitigate the effects of COVID-19. These measures, notwithstanding, the GDP has been projected to contract by 4.42% in 2020. The huge shortfalls in the State revenues would be helped by the World Bank SFTAS performance based grants with the maximum available sum of $18.5 Million, World Bank 2020 Budget Amendment Grant in the sum of $5 Million and World Bank CARES initiative in the sum of $20 Million (Maximum), all of which are loans from the World Bank to the Federal Government and to be given to states as performance based grants. The global economy presents great challenges. One of such is the ongoing cold war between the two largest economies of the world, USA and China. The cold war, if not checked, will mount significant pressure on the already overwhelmed global world economy over COVID-19 crisis. </a:t>
            </a:r>
            <a:r>
              <a:rPr lang="en-US" dirty="0" smtClean="0">
                <a:solidFill>
                  <a:srgbClr val="002060"/>
                </a:solidFill>
                <a:latin typeface="Lucida Calligraphy" pitchFamily="66" charset="0"/>
                <a:ea typeface="Calibri"/>
                <a:cs typeface="Times New Roman"/>
              </a:rPr>
              <a:t>The US presidential election, billed for November 3</a:t>
            </a:r>
            <a:r>
              <a:rPr lang="en-US" baseline="30000" dirty="0" smtClean="0">
                <a:solidFill>
                  <a:srgbClr val="002060"/>
                </a:solidFill>
                <a:latin typeface="Lucida Calligraphy" pitchFamily="66" charset="0"/>
                <a:ea typeface="Calibri"/>
                <a:cs typeface="Times New Roman"/>
              </a:rPr>
              <a:t>rd</a:t>
            </a:r>
            <a:r>
              <a:rPr lang="en-US" dirty="0" smtClean="0">
                <a:solidFill>
                  <a:srgbClr val="002060"/>
                </a:solidFill>
                <a:latin typeface="Lucida Calligraphy" pitchFamily="66" charset="0"/>
                <a:ea typeface="Calibri"/>
                <a:cs typeface="Times New Roman"/>
              </a:rPr>
              <a:t> 2020, will likely determine whether or not, there will be room for productive engagement or escalation. As </a:t>
            </a:r>
            <a:r>
              <a:rPr lang="en-US" dirty="0">
                <a:solidFill>
                  <a:srgbClr val="002060"/>
                </a:solidFill>
                <a:latin typeface="Lucida Calligraphy" pitchFamily="66" charset="0"/>
                <a:ea typeface="Calibri"/>
                <a:cs typeface="Times New Roman"/>
              </a:rPr>
              <a:t>a matter of fact, many countries of the world are </a:t>
            </a:r>
            <a:r>
              <a:rPr lang="en-US" dirty="0" smtClean="0">
                <a:solidFill>
                  <a:srgbClr val="002060"/>
                </a:solidFill>
                <a:latin typeface="Lucida Calligraphy" pitchFamily="66" charset="0"/>
                <a:ea typeface="Calibri"/>
                <a:cs typeface="Times New Roman"/>
              </a:rPr>
              <a:t>technically </a:t>
            </a:r>
            <a:r>
              <a:rPr lang="en-US" dirty="0">
                <a:solidFill>
                  <a:srgbClr val="002060"/>
                </a:solidFill>
                <a:latin typeface="Lucida Calligraphy" pitchFamily="66" charset="0"/>
                <a:ea typeface="Calibri"/>
                <a:cs typeface="Times New Roman"/>
              </a:rPr>
              <a:t>in </a:t>
            </a:r>
            <a:r>
              <a:rPr lang="en-US" dirty="0" smtClean="0">
                <a:solidFill>
                  <a:srgbClr val="002060"/>
                </a:solidFill>
                <a:latin typeface="Lucida Calligraphy" pitchFamily="66" charset="0"/>
                <a:ea typeface="Calibri"/>
                <a:cs typeface="Times New Roman"/>
              </a:rPr>
              <a:t>recession </a:t>
            </a:r>
            <a:r>
              <a:rPr lang="en-US" dirty="0">
                <a:solidFill>
                  <a:srgbClr val="002060"/>
                </a:solidFill>
                <a:latin typeface="Lucida Calligraphy" pitchFamily="66" charset="0"/>
                <a:ea typeface="Calibri"/>
                <a:cs typeface="Times New Roman"/>
              </a:rPr>
              <a:t>after experiencing two consecutive quarters of negative </a:t>
            </a:r>
            <a:r>
              <a:rPr lang="en-US" dirty="0" smtClean="0">
                <a:solidFill>
                  <a:srgbClr val="002060"/>
                </a:solidFill>
                <a:latin typeface="Lucida Calligraphy" pitchFamily="66" charset="0"/>
                <a:ea typeface="Calibri"/>
                <a:cs typeface="Times New Roman"/>
              </a:rPr>
              <a:t>growth while others expected to follow suite, apart from China, which has recorded a growth rate of 4,9%. </a:t>
            </a:r>
            <a:endParaRPr lang="en-US" dirty="0">
              <a:solidFill>
                <a:srgbClr val="002060"/>
              </a:solidFill>
              <a:latin typeface="Lucida Calligraphy" pitchFamily="66" charset="0"/>
              <a:ea typeface="Calibri"/>
              <a:cs typeface="Times New Roman"/>
            </a:endParaRPr>
          </a:p>
        </p:txBody>
      </p:sp>
    </p:spTree>
    <p:extLst>
      <p:ext uri="{BB962C8B-B14F-4D97-AF65-F5344CB8AC3E}">
        <p14:creationId xmlns:p14="http://schemas.microsoft.com/office/powerpoint/2010/main" val="3456404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906000" cy="369332"/>
          </a:xfrm>
          <a:prstGeom prst="rect">
            <a:avLst/>
          </a:prstGeom>
          <a:solidFill>
            <a:srgbClr val="00B050"/>
          </a:solidFill>
        </p:spPr>
        <p:txBody>
          <a:bodyPr wrap="square" rtlCol="0">
            <a:spAutoFit/>
          </a:bodyPr>
          <a:lstStyle/>
          <a:p>
            <a:pPr algn="ctr"/>
            <a:r>
              <a:rPr lang="en-US" dirty="0" smtClean="0">
                <a:latin typeface="Arial Black" panose="020B0A04020102020204" pitchFamily="34" charset="0"/>
              </a:rPr>
              <a:t>2020 3RD QTR SUMMARY BUDGET ANALYSIS BY BUDGET CLASSIFICATION</a:t>
            </a:r>
            <a:endParaRPr lang="en-US" dirty="0">
              <a:latin typeface="Arial Black" panose="020B0A04020102020204" pitchFamily="34" charset="0"/>
            </a:endParaRPr>
          </a:p>
        </p:txBody>
      </p:sp>
    </p:spTree>
    <p:extLst>
      <p:ext uri="{BB962C8B-B14F-4D97-AF65-F5344CB8AC3E}">
        <p14:creationId xmlns:p14="http://schemas.microsoft.com/office/powerpoint/2010/main" val="70929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725167" cy="400110"/>
          </a:xfrm>
          <a:prstGeom prst="rect">
            <a:avLst/>
          </a:prstGeom>
          <a:solidFill>
            <a:srgbClr val="00B050"/>
          </a:solidFill>
        </p:spPr>
        <p:txBody>
          <a:bodyPr wrap="square" rtlCol="0">
            <a:spAutoFit/>
          </a:bodyPr>
          <a:lstStyle/>
          <a:p>
            <a:pPr algn="ctr"/>
            <a:r>
              <a:rPr lang="en-US" sz="2000" dirty="0" smtClean="0">
                <a:solidFill>
                  <a:srgbClr val="000000"/>
                </a:solidFill>
                <a:latin typeface="Arial Black" panose="020B0A04020102020204" pitchFamily="34" charset="0"/>
              </a:rPr>
              <a:t>2020 3RD QTR REVENUE ANALYSIS BY BUDGET CLASSIFICATION</a:t>
            </a:r>
            <a:endParaRPr lang="en-US" sz="20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26393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58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94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700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00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64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373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094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88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8534400" cy="6001643"/>
          </a:xfrm>
          <a:prstGeom prst="rect">
            <a:avLst/>
          </a:prstGeom>
        </p:spPr>
        <p:txBody>
          <a:bodyPr wrap="square">
            <a:spAutoFit/>
          </a:bodyPr>
          <a:lstStyle/>
          <a:p>
            <a:pPr algn="just">
              <a:lnSpc>
                <a:spcPct val="150000"/>
              </a:lnSpc>
            </a:pPr>
            <a:r>
              <a:rPr lang="en-US" sz="1600" dirty="0">
                <a:solidFill>
                  <a:srgbClr val="002060"/>
                </a:solidFill>
                <a:latin typeface="Lucida Calligraphy" pitchFamily="66" charset="0"/>
                <a:ea typeface="Calibri"/>
                <a:cs typeface="Times New Roman"/>
              </a:rPr>
              <a:t>In view of the above, the state of the world economy remains largely unpredictable, as only an early effective vaccine for COVID, can usher-in quick economic recovery process, including restoring some stability in the crude oil price as well as other development parameters such as GDP, unemployment, inflation etc.  Despite this hugely challenging economic environment, the State remains committed to an amended Budget that is pro-poor focused and COVID-19 responsive, given the dwindling revenues to address originally approved Budget. This document, therefore, conveys the Budget Performance for the second quarter of 2020 fiscal year.</a:t>
            </a:r>
          </a:p>
          <a:p>
            <a:pPr algn="just">
              <a:lnSpc>
                <a:spcPct val="150000"/>
              </a:lnSpc>
            </a:pPr>
            <a:r>
              <a:rPr lang="en-US" sz="1600" dirty="0">
                <a:solidFill>
                  <a:srgbClr val="002060"/>
                </a:solidFill>
                <a:latin typeface="Lucida Calligraphy" pitchFamily="66" charset="0"/>
                <a:ea typeface="Calibri"/>
                <a:cs typeface="Times New Roman"/>
              </a:rPr>
              <a:t>The total Revised Budget package for the State in the period under review was </a:t>
            </a:r>
            <a:r>
              <a:rPr lang="en-US" sz="1600" strike="dblStrike" dirty="0">
                <a:solidFill>
                  <a:srgbClr val="002060"/>
                </a:solidFill>
                <a:latin typeface="Lucida Calligraphy" pitchFamily="66" charset="0"/>
                <a:ea typeface="Calibri"/>
                <a:cs typeface="Times New Roman"/>
              </a:rPr>
              <a:t>N</a:t>
            </a:r>
            <a:r>
              <a:rPr lang="en-US" sz="1600" dirty="0">
                <a:solidFill>
                  <a:srgbClr val="002060"/>
                </a:solidFill>
                <a:latin typeface="Lucida Calligraphy" pitchFamily="66" charset="0"/>
                <a:ea typeface="Calibri"/>
                <a:cs typeface="Times New Roman"/>
              </a:rPr>
              <a:t>102,123,091,931. Out of this, the sum of </a:t>
            </a:r>
            <a:r>
              <a:rPr lang="en-US" sz="1600" strike="dblStrike" dirty="0">
                <a:solidFill>
                  <a:srgbClr val="002060"/>
                </a:solidFill>
                <a:latin typeface="Lucida Calligraphy" pitchFamily="66" charset="0"/>
                <a:ea typeface="Calibri"/>
                <a:cs typeface="Times New Roman"/>
              </a:rPr>
              <a:t>N</a:t>
            </a:r>
            <a:r>
              <a:rPr lang="en-US" sz="1600" dirty="0">
                <a:solidFill>
                  <a:srgbClr val="002060"/>
                </a:solidFill>
                <a:latin typeface="Lucida Calligraphy" pitchFamily="66" charset="0"/>
                <a:ea typeface="Calibri"/>
                <a:cs typeface="Times New Roman"/>
              </a:rPr>
              <a:t>25,530,772,983 was for the </a:t>
            </a:r>
            <a:r>
              <a:rPr lang="en-US" sz="1600" dirty="0" smtClean="0">
                <a:solidFill>
                  <a:srgbClr val="002060"/>
                </a:solidFill>
                <a:latin typeface="Lucida Calligraphy" pitchFamily="66" charset="0"/>
                <a:ea typeface="Calibri"/>
                <a:cs typeface="Times New Roman"/>
              </a:rPr>
              <a:t>third</a:t>
            </a:r>
            <a:r>
              <a:rPr lang="en-US" sz="1600" u="sng" dirty="0" smtClean="0">
                <a:solidFill>
                  <a:srgbClr val="002060"/>
                </a:solidFill>
                <a:latin typeface="Lucida Calligraphy" pitchFamily="66" charset="0"/>
                <a:ea typeface="Calibri"/>
                <a:cs typeface="Times New Roman"/>
              </a:rPr>
              <a:t> </a:t>
            </a:r>
            <a:r>
              <a:rPr lang="en-US" sz="1600" dirty="0">
                <a:solidFill>
                  <a:srgbClr val="002060"/>
                </a:solidFill>
                <a:latin typeface="Lucida Calligraphy" pitchFamily="66" charset="0"/>
                <a:ea typeface="Calibri"/>
                <a:cs typeface="Times New Roman"/>
              </a:rPr>
              <a:t>quarter estimates i.e. from  </a:t>
            </a:r>
            <a:r>
              <a:rPr lang="en-US" sz="1600" dirty="0" smtClean="0">
                <a:solidFill>
                  <a:srgbClr val="002060"/>
                </a:solidFill>
                <a:latin typeface="Lucida Calligraphy" pitchFamily="66" charset="0"/>
                <a:ea typeface="Calibri"/>
                <a:cs typeface="Times New Roman"/>
              </a:rPr>
              <a:t>July-Sept, </a:t>
            </a:r>
            <a:r>
              <a:rPr lang="en-US" sz="1600" dirty="0">
                <a:solidFill>
                  <a:srgbClr val="002060"/>
                </a:solidFill>
                <a:latin typeface="Lucida Calligraphy" pitchFamily="66" charset="0"/>
                <a:ea typeface="Calibri"/>
                <a:cs typeface="Times New Roman"/>
              </a:rPr>
              <a:t>2020 while </a:t>
            </a:r>
            <a:r>
              <a:rPr lang="en-US" sz="1600" strike="dblStrike" dirty="0" smtClean="0">
                <a:solidFill>
                  <a:srgbClr val="002060"/>
                </a:solidFill>
                <a:latin typeface="Lucida Calligraphy" pitchFamily="66" charset="0"/>
                <a:ea typeface="Calibri"/>
                <a:cs typeface="Times New Roman"/>
              </a:rPr>
              <a:t>N</a:t>
            </a:r>
            <a:r>
              <a:rPr lang="en-US" sz="1600" dirty="0" smtClean="0">
                <a:solidFill>
                  <a:srgbClr val="002060"/>
                </a:solidFill>
                <a:latin typeface="Lucida Calligraphy" pitchFamily="66" charset="0"/>
                <a:ea typeface="Calibri"/>
                <a:cs typeface="Times New Roman"/>
              </a:rPr>
              <a:t>76,592,318,948 </a:t>
            </a:r>
            <a:r>
              <a:rPr lang="en-US" sz="1600" dirty="0">
                <a:solidFill>
                  <a:srgbClr val="002060"/>
                </a:solidFill>
                <a:latin typeface="Lucida Calligraphy" pitchFamily="66" charset="0"/>
                <a:ea typeface="Calibri"/>
                <a:cs typeface="Times New Roman"/>
              </a:rPr>
              <a:t>was for </a:t>
            </a:r>
            <a:r>
              <a:rPr lang="en-US" sz="1600" dirty="0" smtClean="0">
                <a:solidFill>
                  <a:srgbClr val="002060"/>
                </a:solidFill>
                <a:latin typeface="Lucida Calligraphy" pitchFamily="66" charset="0"/>
                <a:ea typeface="Calibri"/>
                <a:cs typeface="Times New Roman"/>
              </a:rPr>
              <a:t>3 cumulative quarters </a:t>
            </a:r>
            <a:r>
              <a:rPr lang="en-US" sz="1600" dirty="0" err="1">
                <a:solidFill>
                  <a:srgbClr val="002060"/>
                </a:solidFill>
                <a:latin typeface="Lucida Calligraphy" pitchFamily="66" charset="0"/>
                <a:ea typeface="Calibri"/>
                <a:cs typeface="Times New Roman"/>
              </a:rPr>
              <a:t>i</a:t>
            </a:r>
            <a:r>
              <a:rPr lang="en-US" sz="1600" dirty="0">
                <a:solidFill>
                  <a:srgbClr val="002060"/>
                </a:solidFill>
                <a:latin typeface="Lucida Calligraphy" pitchFamily="66" charset="0"/>
                <a:ea typeface="Calibri"/>
                <a:cs typeface="Times New Roman"/>
              </a:rPr>
              <a:t>,.e. from January to </a:t>
            </a:r>
            <a:r>
              <a:rPr lang="en-US" sz="1600" dirty="0" smtClean="0">
                <a:solidFill>
                  <a:srgbClr val="002060"/>
                </a:solidFill>
                <a:latin typeface="Lucida Calligraphy" pitchFamily="66" charset="0"/>
                <a:ea typeface="Calibri"/>
                <a:cs typeface="Times New Roman"/>
              </a:rPr>
              <a:t>Sept, </a:t>
            </a:r>
            <a:r>
              <a:rPr lang="en-US" sz="1600" dirty="0">
                <a:solidFill>
                  <a:srgbClr val="002060"/>
                </a:solidFill>
                <a:latin typeface="Lucida Calligraphy" pitchFamily="66" charset="0"/>
                <a:ea typeface="Calibri"/>
                <a:cs typeface="Times New Roman"/>
              </a:rPr>
              <a:t>2020. Of this amount, </a:t>
            </a:r>
            <a:r>
              <a:rPr lang="en-US" sz="1600" strike="dblStrike" dirty="0">
                <a:solidFill>
                  <a:srgbClr val="002060"/>
                </a:solidFill>
                <a:latin typeface="Lucida Calligraphy" pitchFamily="66" charset="0"/>
                <a:ea typeface="Calibri"/>
                <a:cs typeface="Times New Roman"/>
              </a:rPr>
              <a:t>N</a:t>
            </a:r>
            <a:r>
              <a:rPr lang="en-US" sz="1600" dirty="0">
                <a:solidFill>
                  <a:srgbClr val="002060"/>
                </a:solidFill>
                <a:latin typeface="Lucida Calligraphy" pitchFamily="66" charset="0"/>
                <a:ea typeface="Calibri"/>
                <a:cs typeface="Times New Roman"/>
              </a:rPr>
              <a:t>16,381,334,877 and </a:t>
            </a:r>
            <a:r>
              <a:rPr lang="en-US" sz="1600" strike="dblStrike" dirty="0" smtClean="0">
                <a:solidFill>
                  <a:srgbClr val="002060"/>
                </a:solidFill>
                <a:latin typeface="Lucida Calligraphy" pitchFamily="66" charset="0"/>
                <a:ea typeface="Calibri"/>
                <a:cs typeface="Times New Roman"/>
              </a:rPr>
              <a:t>N</a:t>
            </a:r>
            <a:r>
              <a:rPr lang="en-US" sz="1600" dirty="0" smtClean="0">
                <a:solidFill>
                  <a:srgbClr val="002060"/>
                </a:solidFill>
                <a:latin typeface="Lucida Calligraphy" pitchFamily="66" charset="0"/>
                <a:ea typeface="Calibri"/>
                <a:cs typeface="Times New Roman"/>
              </a:rPr>
              <a:t>49,144,004,632</a:t>
            </a:r>
            <a:r>
              <a:rPr lang="en-US" sz="1600" dirty="0" smtClean="0"/>
              <a:t> </a:t>
            </a:r>
            <a:r>
              <a:rPr lang="en-US" sz="1600" dirty="0" smtClean="0">
                <a:solidFill>
                  <a:srgbClr val="002060"/>
                </a:solidFill>
                <a:latin typeface="Lucida Calligraphy" pitchFamily="66" charset="0"/>
                <a:ea typeface="Calibri"/>
                <a:cs typeface="Times New Roman"/>
              </a:rPr>
              <a:t> </a:t>
            </a:r>
            <a:r>
              <a:rPr lang="en-US" sz="1600" dirty="0">
                <a:solidFill>
                  <a:srgbClr val="002060"/>
                </a:solidFill>
                <a:latin typeface="Lucida Calligraphy" pitchFamily="66" charset="0"/>
                <a:ea typeface="Calibri"/>
                <a:cs typeface="Times New Roman"/>
              </a:rPr>
              <a:t>were earmarked for recurrent services while </a:t>
            </a:r>
            <a:r>
              <a:rPr lang="en-US" sz="1600" strike="dblStrike" dirty="0">
                <a:solidFill>
                  <a:schemeClr val="tx1">
                    <a:lumMod val="65000"/>
                    <a:lumOff val="35000"/>
                  </a:schemeClr>
                </a:solidFill>
                <a:latin typeface="Lucida Calligraphy" pitchFamily="66" charset="0"/>
                <a:ea typeface="Calibri"/>
                <a:cs typeface="Times New Roman"/>
              </a:rPr>
              <a:t>N</a:t>
            </a:r>
            <a:r>
              <a:rPr lang="en-US" sz="1600" dirty="0">
                <a:solidFill>
                  <a:srgbClr val="002060"/>
                </a:solidFill>
                <a:latin typeface="Lucida Calligraphy" pitchFamily="66" charset="0"/>
                <a:ea typeface="Calibri"/>
                <a:cs typeface="Times New Roman"/>
              </a:rPr>
              <a:t>9,149,438,106 and </a:t>
            </a:r>
            <a:r>
              <a:rPr lang="en-US" sz="1600" strike="dblStrike" dirty="0" smtClean="0">
                <a:solidFill>
                  <a:schemeClr val="tx1">
                    <a:lumMod val="65000"/>
                    <a:lumOff val="35000"/>
                  </a:schemeClr>
                </a:solidFill>
                <a:latin typeface="Lucida Calligraphy" pitchFamily="66" charset="0"/>
                <a:ea typeface="Calibri"/>
                <a:cs typeface="Times New Roman"/>
              </a:rPr>
              <a:t>N</a:t>
            </a:r>
            <a:r>
              <a:rPr lang="en-US" sz="1600" dirty="0" smtClean="0">
                <a:solidFill>
                  <a:srgbClr val="002060"/>
                </a:solidFill>
                <a:latin typeface="Lucida Calligraphy" pitchFamily="66" charset="0"/>
                <a:ea typeface="Calibri"/>
                <a:cs typeface="Times New Roman"/>
              </a:rPr>
              <a:t>27,448,314,317 </a:t>
            </a:r>
            <a:r>
              <a:rPr lang="en-US" sz="1600" dirty="0">
                <a:solidFill>
                  <a:srgbClr val="002060"/>
                </a:solidFill>
                <a:latin typeface="Lucida Calligraphy" pitchFamily="66" charset="0"/>
                <a:ea typeface="Calibri"/>
                <a:cs typeface="Times New Roman"/>
              </a:rPr>
              <a:t>were for capital projects/</a:t>
            </a:r>
            <a:r>
              <a:rPr lang="en-US" sz="1600" dirty="0" err="1">
                <a:solidFill>
                  <a:srgbClr val="002060"/>
                </a:solidFill>
                <a:latin typeface="Lucida Calligraphy" pitchFamily="66" charset="0"/>
                <a:ea typeface="Calibri"/>
                <a:cs typeface="Times New Roman"/>
              </a:rPr>
              <a:t>programmes</a:t>
            </a:r>
            <a:r>
              <a:rPr lang="en-US" sz="1600" dirty="0">
                <a:solidFill>
                  <a:srgbClr val="002060"/>
                </a:solidFill>
                <a:latin typeface="Lucida Calligraphy" pitchFamily="66" charset="0"/>
                <a:ea typeface="Calibri"/>
                <a:cs typeface="Times New Roman"/>
              </a:rPr>
              <a:t> for both </a:t>
            </a:r>
            <a:r>
              <a:rPr lang="en-US" sz="1600" dirty="0" smtClean="0">
                <a:solidFill>
                  <a:srgbClr val="002060"/>
                </a:solidFill>
                <a:latin typeface="Lucida Calligraphy" pitchFamily="66" charset="0"/>
                <a:ea typeface="Calibri"/>
                <a:cs typeface="Times New Roman"/>
              </a:rPr>
              <a:t>third </a:t>
            </a:r>
            <a:r>
              <a:rPr lang="en-US" sz="1600" dirty="0">
                <a:solidFill>
                  <a:srgbClr val="002060"/>
                </a:solidFill>
                <a:latin typeface="Lucida Calligraphy" pitchFamily="66" charset="0"/>
                <a:ea typeface="Calibri"/>
                <a:cs typeface="Times New Roman"/>
              </a:rPr>
              <a:t>quarter and </a:t>
            </a:r>
            <a:r>
              <a:rPr lang="en-US" sz="1600" dirty="0" smtClean="0">
                <a:solidFill>
                  <a:srgbClr val="002060"/>
                </a:solidFill>
                <a:latin typeface="Lucida Calligraphy" pitchFamily="66" charset="0"/>
                <a:ea typeface="Calibri"/>
                <a:cs typeface="Times New Roman"/>
              </a:rPr>
              <a:t>3 cumulative quarters.</a:t>
            </a:r>
            <a:endParaRPr lang="en-US" sz="1600" dirty="0"/>
          </a:p>
        </p:txBody>
      </p:sp>
    </p:spTree>
    <p:extLst>
      <p:ext uri="{BB962C8B-B14F-4D97-AF65-F5344CB8AC3E}">
        <p14:creationId xmlns:p14="http://schemas.microsoft.com/office/powerpoint/2010/main" val="399903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79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94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7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745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38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05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778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43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0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45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9144000" cy="3847207"/>
          </a:xfrm>
          <a:prstGeom prst="rect">
            <a:avLst/>
          </a:prstGeom>
        </p:spPr>
        <p:txBody>
          <a:bodyPr wrap="square">
            <a:spAutoFit/>
          </a:bodyPr>
          <a:lstStyle/>
          <a:p>
            <a:r>
              <a:rPr lang="en-US" b="1" dirty="0">
                <a:solidFill>
                  <a:srgbClr val="0070C0"/>
                </a:solidFill>
                <a:latin typeface="Lucida Calligraphy" pitchFamily="66" charset="0"/>
              </a:rPr>
              <a:t>RECURRENT REVENUE PERFORMANCE</a:t>
            </a:r>
          </a:p>
          <a:p>
            <a:endParaRPr lang="en-US" sz="1000" b="1" dirty="0">
              <a:solidFill>
                <a:srgbClr val="002060"/>
              </a:solidFill>
              <a:latin typeface="Lucida Calligraphy" pitchFamily="66" charset="0"/>
            </a:endParaRPr>
          </a:p>
          <a:p>
            <a:pPr algn="just"/>
            <a:r>
              <a:rPr lang="en-US" dirty="0">
                <a:solidFill>
                  <a:srgbClr val="002060"/>
                </a:solidFill>
                <a:latin typeface="Lucida Calligraphy" pitchFamily="66" charset="0"/>
              </a:rPr>
              <a:t>The total recurrent revenue estimates for </a:t>
            </a:r>
            <a:r>
              <a:rPr lang="en-US" dirty="0" smtClean="0">
                <a:solidFill>
                  <a:srgbClr val="002060"/>
                </a:solidFill>
                <a:latin typeface="Lucida Calligraphy" pitchFamily="66" charset="0"/>
              </a:rPr>
              <a:t>third  </a:t>
            </a:r>
            <a:r>
              <a:rPr lang="en-US" dirty="0">
                <a:solidFill>
                  <a:srgbClr val="002060"/>
                </a:solidFill>
                <a:latin typeface="Lucida Calligraphy" pitchFamily="66" charset="0"/>
              </a:rPr>
              <a:t>quarter </a:t>
            </a:r>
            <a:r>
              <a:rPr lang="en-US" dirty="0" smtClean="0">
                <a:solidFill>
                  <a:srgbClr val="002060"/>
                </a:solidFill>
                <a:latin typeface="Lucida Calligraphy" pitchFamily="66" charset="0"/>
              </a:rPr>
              <a:t>(July </a:t>
            </a:r>
            <a:r>
              <a:rPr lang="en-US" dirty="0">
                <a:solidFill>
                  <a:srgbClr val="002060"/>
                </a:solidFill>
                <a:latin typeface="Lucida Calligraphy" pitchFamily="66" charset="0"/>
              </a:rPr>
              <a:t>– </a:t>
            </a:r>
            <a:r>
              <a:rPr lang="en-US" dirty="0" smtClean="0">
                <a:solidFill>
                  <a:srgbClr val="002060"/>
                </a:solidFill>
                <a:latin typeface="Lucida Calligraphy" pitchFamily="66" charset="0"/>
              </a:rPr>
              <a:t>September) </a:t>
            </a:r>
            <a:r>
              <a:rPr lang="en-US" dirty="0">
                <a:solidFill>
                  <a:srgbClr val="002060"/>
                </a:solidFill>
                <a:latin typeface="Lucida Calligraphy" pitchFamily="66" charset="0"/>
              </a:rPr>
              <a:t>and </a:t>
            </a:r>
            <a:r>
              <a:rPr lang="en-US" dirty="0" smtClean="0">
                <a:solidFill>
                  <a:srgbClr val="002060"/>
                </a:solidFill>
                <a:latin typeface="Lucida Calligraphy" pitchFamily="66" charset="0"/>
              </a:rPr>
              <a:t>cumulative quarters </a:t>
            </a:r>
            <a:r>
              <a:rPr lang="en-US" dirty="0">
                <a:solidFill>
                  <a:srgbClr val="002060"/>
                </a:solidFill>
                <a:latin typeface="Lucida Calligraphy" pitchFamily="66" charset="0"/>
              </a:rPr>
              <a:t>(January – </a:t>
            </a:r>
            <a:r>
              <a:rPr lang="en-US" dirty="0" smtClean="0">
                <a:solidFill>
                  <a:srgbClr val="002060"/>
                </a:solidFill>
                <a:latin typeface="Lucida Calligraphy" pitchFamily="66" charset="0"/>
              </a:rPr>
              <a:t>September), 2020 </a:t>
            </a:r>
            <a:r>
              <a:rPr lang="en-US" dirty="0">
                <a:solidFill>
                  <a:srgbClr val="002060"/>
                </a:solidFill>
                <a:latin typeface="Lucida Calligraphy" pitchFamily="66" charset="0"/>
              </a:rPr>
              <a:t>fiscal year were </a:t>
            </a:r>
            <a:r>
              <a:rPr lang="en-US" strike="dblStrike" dirty="0" smtClean="0">
                <a:solidFill>
                  <a:srgbClr val="002060"/>
                </a:solidFill>
                <a:latin typeface="Lucida Calligraphy" pitchFamily="66" charset="0"/>
              </a:rPr>
              <a:t>N</a:t>
            </a:r>
            <a:r>
              <a:rPr lang="en-US" dirty="0" smtClean="0">
                <a:solidFill>
                  <a:srgbClr val="002060"/>
                </a:solidFill>
                <a:latin typeface="Lucida Calligraphy" pitchFamily="66" charset="0"/>
              </a:rPr>
              <a:t>21,053,950,944</a:t>
            </a:r>
            <a:r>
              <a:rPr lang="en-US" dirty="0" smtClean="0"/>
              <a:t> </a:t>
            </a:r>
            <a:r>
              <a:rPr lang="en-US" dirty="0" smtClean="0">
                <a:solidFill>
                  <a:srgbClr val="002060"/>
                </a:solidFill>
                <a:latin typeface="Lucida Calligraphy" pitchFamily="66" charset="0"/>
              </a:rPr>
              <a:t> </a:t>
            </a:r>
            <a:r>
              <a:rPr lang="en-US" dirty="0">
                <a:solidFill>
                  <a:srgbClr val="002060"/>
                </a:solidFill>
                <a:latin typeface="Lucida Calligraphy" pitchFamily="66" charset="0"/>
              </a:rPr>
              <a:t>and </a:t>
            </a:r>
            <a:r>
              <a:rPr lang="en-US" strike="dblStrike" dirty="0" smtClean="0">
                <a:solidFill>
                  <a:srgbClr val="002060"/>
                </a:solidFill>
                <a:latin typeface="Lucida Calligraphy" pitchFamily="66" charset="0"/>
              </a:rPr>
              <a:t>N</a:t>
            </a:r>
            <a:r>
              <a:rPr lang="en-US" dirty="0" smtClean="0">
                <a:solidFill>
                  <a:srgbClr val="002060"/>
                </a:solidFill>
                <a:latin typeface="Lucida Calligraphy" pitchFamily="66" charset="0"/>
              </a:rPr>
              <a:t>63,161,852,833 </a:t>
            </a:r>
            <a:r>
              <a:rPr lang="en-US" dirty="0">
                <a:solidFill>
                  <a:srgbClr val="002060"/>
                </a:solidFill>
                <a:latin typeface="Lucida Calligraphy" pitchFamily="66" charset="0"/>
              </a:rPr>
              <a:t>(Internally Generated Revenue + Federation Accounts</a:t>
            </a:r>
            <a:r>
              <a:rPr lang="en-US" dirty="0" smtClean="0">
                <a:solidFill>
                  <a:srgbClr val="002060"/>
                </a:solidFill>
                <a:latin typeface="Lucida Calligraphy" pitchFamily="66" charset="0"/>
              </a:rPr>
              <a:t>) respectively. </a:t>
            </a:r>
            <a:r>
              <a:rPr lang="en-US" dirty="0">
                <a:solidFill>
                  <a:srgbClr val="002060"/>
                </a:solidFill>
                <a:latin typeface="Lucida Calligraphy" pitchFamily="66" charset="0"/>
              </a:rPr>
              <a:t>However, the total sum of </a:t>
            </a:r>
            <a:r>
              <a:rPr lang="en-US" strike="dblStrike" dirty="0" smtClean="0">
                <a:solidFill>
                  <a:srgbClr val="002060"/>
                </a:solidFill>
                <a:latin typeface="Lucida Calligraphy" pitchFamily="66" charset="0"/>
              </a:rPr>
              <a:t>N</a:t>
            </a:r>
            <a:r>
              <a:rPr lang="en-US" dirty="0" smtClean="0">
                <a:solidFill>
                  <a:srgbClr val="002060"/>
                </a:solidFill>
                <a:latin typeface="Lucida Calligraphy" pitchFamily="66" charset="0"/>
              </a:rPr>
              <a:t>19,582,722,118 </a:t>
            </a:r>
            <a:r>
              <a:rPr lang="en-US" dirty="0">
                <a:solidFill>
                  <a:srgbClr val="002060"/>
                </a:solidFill>
                <a:latin typeface="Lucida Calligraphy" pitchFamily="66" charset="0"/>
              </a:rPr>
              <a:t>and </a:t>
            </a:r>
            <a:r>
              <a:rPr lang="en-US" strike="dblStrike" dirty="0" smtClean="0">
                <a:solidFill>
                  <a:srgbClr val="002060"/>
                </a:solidFill>
                <a:latin typeface="Lucida Calligraphy" pitchFamily="66" charset="0"/>
              </a:rPr>
              <a:t>N</a:t>
            </a:r>
            <a:r>
              <a:rPr lang="en-US" dirty="0">
                <a:solidFill>
                  <a:srgbClr val="002060"/>
                </a:solidFill>
                <a:latin typeface="Lucida Calligraphy" pitchFamily="66" charset="0"/>
              </a:rPr>
              <a:t>55,021,325,931 were realized, representing 93.01% and 87.11% performance for both </a:t>
            </a:r>
            <a:r>
              <a:rPr lang="en-US" dirty="0" smtClean="0">
                <a:solidFill>
                  <a:srgbClr val="002060"/>
                </a:solidFill>
                <a:latin typeface="Lucida Calligraphy" pitchFamily="66" charset="0"/>
              </a:rPr>
              <a:t>third </a:t>
            </a:r>
            <a:r>
              <a:rPr lang="en-US" dirty="0">
                <a:solidFill>
                  <a:srgbClr val="002060"/>
                </a:solidFill>
                <a:latin typeface="Lucida Calligraphy" pitchFamily="66" charset="0"/>
              </a:rPr>
              <a:t>quarter and </a:t>
            </a:r>
            <a:r>
              <a:rPr lang="en-US" dirty="0" smtClean="0">
                <a:solidFill>
                  <a:srgbClr val="002060"/>
                </a:solidFill>
                <a:latin typeface="Lucida Calligraphy" pitchFamily="66" charset="0"/>
              </a:rPr>
              <a:t>cumulative quarters under review. </a:t>
            </a:r>
            <a:r>
              <a:rPr lang="en-US" dirty="0">
                <a:solidFill>
                  <a:srgbClr val="002060"/>
                </a:solidFill>
                <a:latin typeface="Lucida Calligraphy" pitchFamily="66" charset="0"/>
              </a:rPr>
              <a:t>Out of this amount realized, </a:t>
            </a:r>
            <a:r>
              <a:rPr lang="en-US" strike="dblStrike" dirty="0" smtClean="0">
                <a:solidFill>
                  <a:srgbClr val="002060"/>
                </a:solidFill>
                <a:latin typeface="Lucida Calligraphy" pitchFamily="66" charset="0"/>
              </a:rPr>
              <a:t>N</a:t>
            </a:r>
            <a:r>
              <a:rPr lang="en-US" dirty="0">
                <a:solidFill>
                  <a:srgbClr val="002060"/>
                </a:solidFill>
                <a:latin typeface="Lucida Calligraphy" pitchFamily="66" charset="0"/>
              </a:rPr>
              <a:t>4,684,806,301</a:t>
            </a:r>
            <a:r>
              <a:rPr lang="en-US" dirty="0" smtClean="0"/>
              <a:t> </a:t>
            </a:r>
            <a:r>
              <a:rPr lang="en-US" dirty="0" smtClean="0">
                <a:solidFill>
                  <a:srgbClr val="002060"/>
                </a:solidFill>
                <a:latin typeface="Lucida Calligraphy" pitchFamily="66" charset="0"/>
              </a:rPr>
              <a:t>and </a:t>
            </a:r>
            <a:r>
              <a:rPr lang="en-US" strike="dblStrike" dirty="0" smtClean="0">
                <a:solidFill>
                  <a:srgbClr val="002060"/>
                </a:solidFill>
                <a:latin typeface="Lucida Calligraphy" pitchFamily="66" charset="0"/>
              </a:rPr>
              <a:t>N</a:t>
            </a:r>
            <a:r>
              <a:rPr lang="en-US" dirty="0">
                <a:solidFill>
                  <a:srgbClr val="002060"/>
                </a:solidFill>
                <a:latin typeface="Lucida Calligraphy" pitchFamily="66" charset="0"/>
              </a:rPr>
              <a:t>12,119,791,901 </a:t>
            </a:r>
            <a:r>
              <a:rPr lang="en-US" dirty="0" smtClean="0">
                <a:solidFill>
                  <a:srgbClr val="002060"/>
                </a:solidFill>
                <a:latin typeface="Lucida Calligraphy" pitchFamily="66" charset="0"/>
              </a:rPr>
              <a:t>came from Internally Generated Revenue Sources while </a:t>
            </a:r>
            <a:r>
              <a:rPr lang="en-US" strike="dblStrike" dirty="0" smtClean="0">
                <a:solidFill>
                  <a:srgbClr val="002060"/>
                </a:solidFill>
                <a:latin typeface="Lucida Calligraphy" pitchFamily="66" charset="0"/>
              </a:rPr>
              <a:t>N</a:t>
            </a:r>
            <a:r>
              <a:rPr lang="en-US" dirty="0">
                <a:solidFill>
                  <a:srgbClr val="002060"/>
                </a:solidFill>
                <a:latin typeface="Lucida Calligraphy" pitchFamily="66" charset="0"/>
              </a:rPr>
              <a:t>14,897,915,817 </a:t>
            </a:r>
            <a:r>
              <a:rPr lang="en-US" dirty="0" smtClean="0">
                <a:solidFill>
                  <a:srgbClr val="002060"/>
                </a:solidFill>
                <a:latin typeface="Lucida Calligraphy" pitchFamily="66" charset="0"/>
              </a:rPr>
              <a:t>and </a:t>
            </a:r>
            <a:r>
              <a:rPr lang="en-US" strike="dblStrike" dirty="0" smtClean="0">
                <a:solidFill>
                  <a:srgbClr val="002060"/>
                </a:solidFill>
                <a:latin typeface="Lucida Calligraphy" pitchFamily="66" charset="0"/>
              </a:rPr>
              <a:t>N</a:t>
            </a:r>
            <a:r>
              <a:rPr lang="en-US" dirty="0" smtClean="0">
                <a:solidFill>
                  <a:srgbClr val="002060"/>
                </a:solidFill>
                <a:latin typeface="Lucida Calligraphy" pitchFamily="66" charset="0"/>
              </a:rPr>
              <a:t>42,901,534,030</a:t>
            </a:r>
            <a:r>
              <a:rPr lang="en-US" dirty="0" smtClean="0"/>
              <a:t> </a:t>
            </a:r>
            <a:r>
              <a:rPr lang="en-US" dirty="0" smtClean="0">
                <a:solidFill>
                  <a:srgbClr val="002060"/>
                </a:solidFill>
                <a:latin typeface="Lucida Calligraphy" pitchFamily="66" charset="0"/>
              </a:rPr>
              <a:t>came from Federal Transfer. The breakdown of the actual revenue collected with the percentage performance during the periods under review are presented in the tables &amp; graphs below.</a:t>
            </a:r>
            <a:endParaRPr lang="en-US" dirty="0">
              <a:solidFill>
                <a:srgbClr val="002060"/>
              </a:solidFill>
              <a:latin typeface="Lucida Calligraphy" pitchFamily="66" charset="0"/>
            </a:endParaRPr>
          </a:p>
        </p:txBody>
      </p:sp>
      <p:grpSp>
        <p:nvGrpSpPr>
          <p:cNvPr id="10" name="Group 9"/>
          <p:cNvGrpSpPr/>
          <p:nvPr/>
        </p:nvGrpSpPr>
        <p:grpSpPr>
          <a:xfrm>
            <a:off x="457200" y="3886201"/>
            <a:ext cx="9144000" cy="2819399"/>
            <a:chOff x="457200" y="3810000"/>
            <a:chExt cx="9144000" cy="2819399"/>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111" r="14815"/>
            <a:stretch/>
          </p:blipFill>
          <p:spPr>
            <a:xfrm>
              <a:off x="457200" y="3825122"/>
              <a:ext cx="1828800" cy="280427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6237" t="5032" r="10702" b="13965"/>
            <a:stretch/>
          </p:blipFill>
          <p:spPr>
            <a:xfrm>
              <a:off x="7772400" y="3810000"/>
              <a:ext cx="1828800" cy="28042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722" y="3826176"/>
              <a:ext cx="1828800" cy="28032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496" y="3825121"/>
              <a:ext cx="1828800" cy="2804278"/>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3217" t="7924"/>
            <a:stretch/>
          </p:blipFill>
          <p:spPr>
            <a:xfrm>
              <a:off x="4144296" y="3825121"/>
              <a:ext cx="1828800" cy="2804277"/>
            </a:xfrm>
            <a:prstGeom prst="rect">
              <a:avLst/>
            </a:prstGeom>
          </p:spPr>
        </p:pic>
      </p:grpSp>
    </p:spTree>
    <p:extLst>
      <p:ext uri="{BB962C8B-B14F-4D97-AF65-F5344CB8AC3E}">
        <p14:creationId xmlns:p14="http://schemas.microsoft.com/office/powerpoint/2010/main" val="1619502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17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228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141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6200"/>
            <a:ext cx="9220200" cy="2454518"/>
          </a:xfrm>
          <a:prstGeom prst="rect">
            <a:avLst/>
          </a:prstGeom>
          <a:noFill/>
        </p:spPr>
        <p:txBody>
          <a:bodyPr wrap="square" rtlCol="0">
            <a:spAutoFit/>
          </a:bodyPr>
          <a:lstStyle/>
          <a:p>
            <a:endParaRPr lang="en-US" sz="1400" dirty="0" smtClean="0">
              <a:latin typeface="Lucida Bright" panose="02040602050505020304" pitchFamily="18" charset="0"/>
            </a:endParaRPr>
          </a:p>
          <a:p>
            <a:pPr algn="just">
              <a:lnSpc>
                <a:spcPct val="200000"/>
              </a:lnSpc>
            </a:pPr>
            <a:r>
              <a:rPr lang="en-US" dirty="0" smtClean="0">
                <a:solidFill>
                  <a:srgbClr val="002060"/>
                </a:solidFill>
                <a:latin typeface="Lucida Calligraphy" pitchFamily="66" charset="0"/>
                <a:ea typeface="Calibri"/>
                <a:cs typeface="Times New Roman"/>
              </a:rPr>
              <a:t>Having </a:t>
            </a:r>
            <a:r>
              <a:rPr lang="en-US" dirty="0">
                <a:solidFill>
                  <a:srgbClr val="002060"/>
                </a:solidFill>
                <a:latin typeface="Lucida Calligraphy" pitchFamily="66" charset="0"/>
                <a:ea typeface="Calibri"/>
                <a:cs typeface="Times New Roman"/>
              </a:rPr>
              <a:t>carefully analysed the actual data on Revenue and Expenditure </a:t>
            </a:r>
            <a:r>
              <a:rPr lang="en-US" dirty="0" smtClean="0">
                <a:solidFill>
                  <a:srgbClr val="002060"/>
                </a:solidFill>
                <a:latin typeface="Lucida Calligraphy" pitchFamily="66" charset="0"/>
                <a:ea typeface="Calibri"/>
                <a:cs typeface="Times New Roman"/>
              </a:rPr>
              <a:t>submitted  by the </a:t>
            </a:r>
            <a:r>
              <a:rPr lang="en-US" dirty="0">
                <a:solidFill>
                  <a:srgbClr val="002060"/>
                </a:solidFill>
                <a:latin typeface="Lucida Calligraphy" pitchFamily="66" charset="0"/>
                <a:ea typeface="Calibri"/>
                <a:cs typeface="Times New Roman"/>
              </a:rPr>
              <a:t>Office of Accountant General for the quarter under review </a:t>
            </a:r>
            <a:r>
              <a:rPr lang="en-US" dirty="0" smtClean="0">
                <a:solidFill>
                  <a:srgbClr val="002060"/>
                </a:solidFill>
                <a:latin typeface="Lucida Calligraphy" pitchFamily="66" charset="0"/>
                <a:ea typeface="Calibri"/>
                <a:cs typeface="Times New Roman"/>
              </a:rPr>
              <a:t>vis-a-vis </a:t>
            </a:r>
            <a:r>
              <a:rPr lang="en-US" dirty="0">
                <a:solidFill>
                  <a:srgbClr val="002060"/>
                </a:solidFill>
                <a:latin typeface="Lucida Calligraphy" pitchFamily="66" charset="0"/>
                <a:ea typeface="Calibri"/>
                <a:cs typeface="Times New Roman"/>
              </a:rPr>
              <a:t>approved Budget </a:t>
            </a:r>
            <a:r>
              <a:rPr lang="en-US" dirty="0" smtClean="0">
                <a:solidFill>
                  <a:srgbClr val="002060"/>
                </a:solidFill>
                <a:latin typeface="Lucida Calligraphy" pitchFamily="66" charset="0"/>
                <a:ea typeface="Calibri"/>
                <a:cs typeface="Times New Roman"/>
              </a:rPr>
              <a:t>for the same period, I </a:t>
            </a:r>
            <a:r>
              <a:rPr lang="en-US" dirty="0">
                <a:solidFill>
                  <a:srgbClr val="002060"/>
                </a:solidFill>
                <a:latin typeface="Lucida Calligraphy" pitchFamily="66" charset="0"/>
                <a:ea typeface="Calibri"/>
                <a:cs typeface="Times New Roman"/>
              </a:rPr>
              <a:t>hereby forward the Report </a:t>
            </a:r>
            <a:r>
              <a:rPr lang="en-US" dirty="0" smtClean="0">
                <a:solidFill>
                  <a:srgbClr val="002060"/>
                </a:solidFill>
                <a:latin typeface="Lucida Calligraphy" pitchFamily="66" charset="0"/>
                <a:ea typeface="Calibri"/>
                <a:cs typeface="Times New Roman"/>
              </a:rPr>
              <a:t>for consideration and approval.</a:t>
            </a:r>
          </a:p>
        </p:txBody>
      </p:sp>
      <p:sp>
        <p:nvSpPr>
          <p:cNvPr id="7" name="TextBox 6"/>
          <p:cNvSpPr txBox="1"/>
          <p:nvPr/>
        </p:nvSpPr>
        <p:spPr>
          <a:xfrm>
            <a:off x="304800" y="2887682"/>
            <a:ext cx="9448800" cy="3323987"/>
          </a:xfrm>
          <a:prstGeom prst="rect">
            <a:avLst/>
          </a:prstGeom>
          <a:noFill/>
        </p:spPr>
        <p:txBody>
          <a:bodyPr wrap="square" rtlCol="0">
            <a:spAutoFit/>
          </a:bodyPr>
          <a:lstStyle/>
          <a:p>
            <a:pPr>
              <a:lnSpc>
                <a:spcPct val="200000"/>
              </a:lnSpc>
            </a:pPr>
            <a:r>
              <a:rPr lang="en-US" sz="1400" b="1" dirty="0" smtClean="0">
                <a:latin typeface="Lucida Calligraphy" panose="03010101010101010101" pitchFamily="66" charset="0"/>
              </a:rPr>
              <a:t>Compiled by </a:t>
            </a:r>
            <a:r>
              <a:rPr lang="en-US" sz="1400" b="1" dirty="0">
                <a:latin typeface="Lucida Calligraphy" panose="03010101010101010101" pitchFamily="66" charset="0"/>
              </a:rPr>
              <a:t>Saeed </a:t>
            </a:r>
            <a:r>
              <a:rPr lang="en-US" sz="1400" b="1" dirty="0" err="1" smtClean="0">
                <a:latin typeface="Lucida Calligraphy" panose="03010101010101010101" pitchFamily="66" charset="0"/>
              </a:rPr>
              <a:t>AbdulLahi</a:t>
            </a:r>
            <a:r>
              <a:rPr lang="en-US" sz="1400" b="1" dirty="0" smtClean="0">
                <a:latin typeface="Lucida Calligraphy" panose="03010101010101010101" pitchFamily="66" charset="0"/>
              </a:rPr>
              <a:t> </a:t>
            </a:r>
            <a:r>
              <a:rPr lang="en-US" sz="1400" b="1" dirty="0">
                <a:latin typeface="Lucida Calligraphy" panose="03010101010101010101" pitchFamily="66" charset="0"/>
              </a:rPr>
              <a:t>(Senor Budget Officer</a:t>
            </a:r>
            <a:r>
              <a:rPr lang="en-US" sz="1400" b="1" dirty="0" smtClean="0">
                <a:latin typeface="Lucida Calligraphy" panose="03010101010101010101" pitchFamily="66" charset="0"/>
              </a:rPr>
              <a:t>)----------------------------------------------------------------------------</a:t>
            </a:r>
            <a:endParaRPr lang="en-US" sz="1400" b="1" dirty="0">
              <a:latin typeface="Lucida Calligraphy" panose="03010101010101010101" pitchFamily="66" charset="0"/>
            </a:endParaRPr>
          </a:p>
          <a:p>
            <a:pPr>
              <a:lnSpc>
                <a:spcPct val="200000"/>
              </a:lnSpc>
            </a:pPr>
            <a:endParaRPr lang="en-US" sz="1400" b="1" dirty="0">
              <a:latin typeface="Lucida Calligraphy" panose="03010101010101010101" pitchFamily="66" charset="0"/>
            </a:endParaRPr>
          </a:p>
          <a:p>
            <a:pPr>
              <a:lnSpc>
                <a:spcPct val="200000"/>
              </a:lnSpc>
            </a:pPr>
            <a:r>
              <a:rPr lang="en-US" sz="1400" b="1" dirty="0">
                <a:latin typeface="Lucida Calligraphy" panose="03010101010101010101" pitchFamily="66" charset="0"/>
              </a:rPr>
              <a:t>Vetted by  Mr. </a:t>
            </a:r>
            <a:r>
              <a:rPr lang="en-US" sz="1400" b="1" dirty="0" err="1">
                <a:latin typeface="Lucida Calligraphy" panose="03010101010101010101" pitchFamily="66" charset="0"/>
              </a:rPr>
              <a:t>Olajide</a:t>
            </a:r>
            <a:r>
              <a:rPr lang="en-US" sz="1400" b="1" dirty="0">
                <a:latin typeface="Lucida Calligraphy" panose="03010101010101010101" pitchFamily="66" charset="0"/>
              </a:rPr>
              <a:t> Samuel O. (</a:t>
            </a:r>
            <a:r>
              <a:rPr lang="en-US" sz="1400" b="1" dirty="0">
                <a:latin typeface="Lucida Calligraphy" pitchFamily="66" charset="0"/>
                <a:ea typeface="Calibri"/>
                <a:cs typeface="Times New Roman"/>
              </a:rPr>
              <a:t>Ag. Director Budget</a:t>
            </a:r>
            <a:r>
              <a:rPr lang="en-US" sz="1400" b="1" dirty="0" smtClean="0">
                <a:latin typeface="Lucida Calligraphy" pitchFamily="66" charset="0"/>
                <a:ea typeface="Calibri"/>
                <a:cs typeface="Times New Roman"/>
              </a:rPr>
              <a:t>)------------------------------------------------------------------------</a:t>
            </a:r>
            <a:endParaRPr lang="en-US" sz="1400" b="1" dirty="0">
              <a:latin typeface="Lucida Calligraphy" pitchFamily="66" charset="0"/>
              <a:ea typeface="Calibri"/>
              <a:cs typeface="Times New Roman"/>
            </a:endParaRPr>
          </a:p>
          <a:p>
            <a:pPr>
              <a:lnSpc>
                <a:spcPct val="200000"/>
              </a:lnSpc>
            </a:pPr>
            <a:endParaRPr lang="en-US" sz="1400" b="1" dirty="0">
              <a:latin typeface="Lucida Calligraphy" pitchFamily="66" charset="0"/>
              <a:ea typeface="Calibri"/>
              <a:cs typeface="Times New Roman"/>
            </a:endParaRPr>
          </a:p>
          <a:p>
            <a:pPr>
              <a:lnSpc>
                <a:spcPct val="200000"/>
              </a:lnSpc>
            </a:pPr>
            <a:r>
              <a:rPr lang="en-US" sz="1400" b="1" dirty="0">
                <a:latin typeface="Lucida Calligraphy" pitchFamily="66" charset="0"/>
                <a:ea typeface="Calibri"/>
                <a:cs typeface="Times New Roman"/>
              </a:rPr>
              <a:t>Recommended for Approval by </a:t>
            </a:r>
            <a:r>
              <a:rPr lang="en-US" sz="1400" b="1" dirty="0" err="1">
                <a:latin typeface="Lucida Calligraphy" pitchFamily="66" charset="0"/>
                <a:ea typeface="Calibri"/>
                <a:cs typeface="Times New Roman"/>
              </a:rPr>
              <a:t>Mallam</a:t>
            </a:r>
            <a:r>
              <a:rPr lang="en-US" sz="1400" b="1" dirty="0">
                <a:latin typeface="Lucida Calligraphy" pitchFamily="66" charset="0"/>
                <a:ea typeface="Calibri"/>
                <a:cs typeface="Times New Roman"/>
              </a:rPr>
              <a:t>  </a:t>
            </a:r>
            <a:r>
              <a:rPr lang="en-US" sz="1400" b="1" dirty="0" err="1">
                <a:latin typeface="Lucida Calligraphy" pitchFamily="66" charset="0"/>
                <a:ea typeface="Calibri"/>
                <a:cs typeface="Times New Roman"/>
              </a:rPr>
              <a:t>Jimoh</a:t>
            </a:r>
            <a:r>
              <a:rPr lang="en-US" sz="1400" b="1" dirty="0">
                <a:latin typeface="Lucida Calligraphy" pitchFamily="66" charset="0"/>
                <a:ea typeface="Calibri"/>
                <a:cs typeface="Times New Roman"/>
              </a:rPr>
              <a:t> A. Muhammed (Permanent Sec</a:t>
            </a:r>
            <a:r>
              <a:rPr lang="en-US" sz="1400" b="1" dirty="0" smtClean="0">
                <a:latin typeface="Lucida Calligraphy" pitchFamily="66" charset="0"/>
                <a:ea typeface="Calibri"/>
                <a:cs typeface="Times New Roman"/>
              </a:rPr>
              <a:t>.)-----------------------------</a:t>
            </a:r>
            <a:endParaRPr lang="en-US" sz="1400" b="1" dirty="0">
              <a:latin typeface="Lucida Calligraphy" pitchFamily="66" charset="0"/>
              <a:ea typeface="Calibri"/>
              <a:cs typeface="Times New Roman"/>
            </a:endParaRPr>
          </a:p>
          <a:p>
            <a:pPr>
              <a:lnSpc>
                <a:spcPct val="200000"/>
              </a:lnSpc>
            </a:pPr>
            <a:endParaRPr lang="en-US" sz="1400" b="1" dirty="0">
              <a:latin typeface="Lucida Calligraphy" pitchFamily="66" charset="0"/>
              <a:ea typeface="Calibri"/>
              <a:cs typeface="Times New Roman"/>
            </a:endParaRPr>
          </a:p>
          <a:p>
            <a:pPr>
              <a:lnSpc>
                <a:spcPct val="200000"/>
              </a:lnSpc>
            </a:pPr>
            <a:r>
              <a:rPr lang="en-US" sz="1400" b="1" dirty="0">
                <a:latin typeface="Lucida Calligraphy" pitchFamily="66" charset="0"/>
                <a:ea typeface="Calibri"/>
                <a:cs typeface="Times New Roman"/>
              </a:rPr>
              <a:t>Approved by  </a:t>
            </a:r>
            <a:r>
              <a:rPr lang="en-US" sz="1400" b="1" dirty="0" err="1">
                <a:latin typeface="Lucida Calligraphy" panose="03010101010101010101" pitchFamily="66" charset="0"/>
              </a:rPr>
              <a:t>Mukadam</a:t>
            </a:r>
            <a:r>
              <a:rPr lang="en-US" sz="1400" b="1" dirty="0">
                <a:latin typeface="Lucida Calligraphy" panose="03010101010101010101" pitchFamily="66" charset="0"/>
              </a:rPr>
              <a:t> </a:t>
            </a:r>
            <a:r>
              <a:rPr lang="en-US" sz="1400" b="1" dirty="0" err="1">
                <a:latin typeface="Lucida Calligraphy" panose="03010101010101010101" pitchFamily="66" charset="0"/>
              </a:rPr>
              <a:t>Asiwaju</a:t>
            </a:r>
            <a:r>
              <a:rPr lang="en-US" sz="1400" b="1" dirty="0">
                <a:latin typeface="Lucida Calligraphy" panose="03010101010101010101" pitchFamily="66" charset="0"/>
              </a:rPr>
              <a:t> Idris </a:t>
            </a:r>
            <a:r>
              <a:rPr lang="en-US" sz="1400" b="1" dirty="0" smtClean="0">
                <a:latin typeface="Lucida Calligraphy" panose="03010101010101010101" pitchFamily="66" charset="0"/>
              </a:rPr>
              <a:t>FCA (Hon</a:t>
            </a:r>
            <a:r>
              <a:rPr lang="en-US" sz="1400" b="1" dirty="0">
                <a:latin typeface="Lucida Calligraphy" panose="03010101010101010101" pitchFamily="66" charset="0"/>
              </a:rPr>
              <a:t>. Commissioner</a:t>
            </a:r>
            <a:r>
              <a:rPr lang="en-US" sz="1400" b="1" dirty="0" smtClean="0">
                <a:latin typeface="Lucida Calligraphy" panose="03010101010101010101" pitchFamily="66" charset="0"/>
              </a:rPr>
              <a:t>)------------------------------------------------------</a:t>
            </a:r>
            <a:endParaRPr lang="en-US" sz="1400" b="1" dirty="0">
              <a:latin typeface="Lucida Calligraphy" panose="03010101010101010101" pitchFamily="66" charset="0"/>
            </a:endParaRPr>
          </a:p>
          <a:p>
            <a:pPr algn="ctr"/>
            <a:r>
              <a:rPr lang="en-US" sz="1400" dirty="0">
                <a:latin typeface="Lucida Bright" panose="02040602050505020304" pitchFamily="18" charset="0"/>
              </a:rPr>
              <a:t>					       </a:t>
            </a:r>
            <a:endParaRPr lang="en-US" dirty="0">
              <a:solidFill>
                <a:srgbClr val="002060"/>
              </a:solidFill>
              <a:latin typeface="Lucida Calligraphy" pitchFamily="66" charset="0"/>
              <a:ea typeface="Calibri"/>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613958"/>
            <a:ext cx="3546182" cy="5102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382215"/>
            <a:ext cx="1981200" cy="65638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4114800"/>
            <a:ext cx="854964" cy="69494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3884" y="5118365"/>
            <a:ext cx="1440180" cy="566928"/>
          </a:xfrm>
          <a:prstGeom prst="rect">
            <a:avLst/>
          </a:prstGeom>
        </p:spPr>
      </p:pic>
    </p:spTree>
    <p:extLst>
      <p:ext uri="{BB962C8B-B14F-4D97-AF65-F5344CB8AC3E}">
        <p14:creationId xmlns:p14="http://schemas.microsoft.com/office/powerpoint/2010/main" val="96067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95301" y="381000"/>
            <a:ext cx="9080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0070C0"/>
                </a:solidFill>
                <a:latin typeface="Lucida Calligraphy" pitchFamily="66" charset="0"/>
                <a:ea typeface="Calibri"/>
                <a:cs typeface="Times New Roman"/>
              </a:rPr>
              <a:t>RECURRENT </a:t>
            </a:r>
            <a:r>
              <a:rPr lang="en-US" b="1" dirty="0">
                <a:solidFill>
                  <a:srgbClr val="0070C0"/>
                </a:solidFill>
                <a:latin typeface="Lucida Calligraphy" pitchFamily="66" charset="0"/>
                <a:ea typeface="Calibri"/>
                <a:cs typeface="Times New Roman"/>
              </a:rPr>
              <a:t>REVENUE </a:t>
            </a:r>
            <a:r>
              <a:rPr lang="en-US" b="1" dirty="0" smtClean="0">
                <a:solidFill>
                  <a:srgbClr val="0070C0"/>
                </a:solidFill>
                <a:latin typeface="Lucida Calligraphy" pitchFamily="66" charset="0"/>
                <a:ea typeface="Calibri"/>
                <a:cs typeface="Times New Roman"/>
              </a:rPr>
              <a:t>PERFORMANCE TABLE FOR 3</a:t>
            </a:r>
            <a:r>
              <a:rPr lang="en-US" b="1" baseline="30000" dirty="0" smtClean="0">
                <a:solidFill>
                  <a:srgbClr val="0070C0"/>
                </a:solidFill>
                <a:latin typeface="Lucida Calligraphy" pitchFamily="66" charset="0"/>
                <a:ea typeface="Calibri"/>
                <a:cs typeface="Times New Roman"/>
              </a:rPr>
              <a:t>RD</a:t>
            </a:r>
            <a:r>
              <a:rPr lang="en-US" b="1" dirty="0" smtClean="0">
                <a:solidFill>
                  <a:srgbClr val="0070C0"/>
                </a:solidFill>
                <a:latin typeface="Lucida Calligraphy" pitchFamily="66" charset="0"/>
                <a:ea typeface="Calibri"/>
                <a:cs typeface="Times New Roman"/>
              </a:rPr>
              <a:t> QUARTER </a:t>
            </a:r>
            <a:endParaRPr lang="en-US" b="1" dirty="0">
              <a:solidFill>
                <a:srgbClr val="0070C0"/>
              </a:solidFill>
              <a:latin typeface="Lucida Calligraphy" pitchFamily="66" charset="0"/>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06219665"/>
              </p:ext>
            </p:extLst>
          </p:nvPr>
        </p:nvGraphicFramePr>
        <p:xfrm>
          <a:off x="495301" y="838200"/>
          <a:ext cx="9042402" cy="6187440"/>
        </p:xfrm>
        <a:graphic>
          <a:graphicData uri="http://schemas.openxmlformats.org/drawingml/2006/table">
            <a:tbl>
              <a:tblPr firstRow="1" bandRow="1">
                <a:tableStyleId>{616DA210-FB5B-4158-B5E0-FEB733F419BA}</a:tableStyleId>
              </a:tblPr>
              <a:tblGrid>
                <a:gridCol w="767560">
                  <a:extLst>
                    <a:ext uri="{9D8B030D-6E8A-4147-A177-3AD203B41FA5}">
                      <a16:colId xmlns:a16="http://schemas.microsoft.com/office/drawing/2014/main" val="20000"/>
                    </a:ext>
                  </a:extLst>
                </a:gridCol>
                <a:gridCol w="1547703">
                  <a:extLst>
                    <a:ext uri="{9D8B030D-6E8A-4147-A177-3AD203B41FA5}">
                      <a16:colId xmlns:a16="http://schemas.microsoft.com/office/drawing/2014/main" val="20001"/>
                    </a:ext>
                  </a:extLst>
                </a:gridCol>
                <a:gridCol w="1251304">
                  <a:extLst>
                    <a:ext uri="{9D8B030D-6E8A-4147-A177-3AD203B41FA5}">
                      <a16:colId xmlns:a16="http://schemas.microsoft.com/office/drawing/2014/main" val="20002"/>
                    </a:ext>
                  </a:extLst>
                </a:gridCol>
                <a:gridCol w="1272132">
                  <a:extLst>
                    <a:ext uri="{9D8B030D-6E8A-4147-A177-3AD203B41FA5}">
                      <a16:colId xmlns:a16="http://schemas.microsoft.com/office/drawing/2014/main" val="20003"/>
                    </a:ext>
                  </a:extLst>
                </a:gridCol>
                <a:gridCol w="1404696">
                  <a:extLst>
                    <a:ext uri="{9D8B030D-6E8A-4147-A177-3AD203B41FA5}">
                      <a16:colId xmlns:a16="http://schemas.microsoft.com/office/drawing/2014/main" val="20004"/>
                    </a:ext>
                  </a:extLst>
                </a:gridCol>
                <a:gridCol w="1410610">
                  <a:extLst>
                    <a:ext uri="{9D8B030D-6E8A-4147-A177-3AD203B41FA5}">
                      <a16:colId xmlns:a16="http://schemas.microsoft.com/office/drawing/2014/main" val="2698682644"/>
                    </a:ext>
                  </a:extLst>
                </a:gridCol>
                <a:gridCol w="1388397">
                  <a:extLst>
                    <a:ext uri="{9D8B030D-6E8A-4147-A177-3AD203B41FA5}">
                      <a16:colId xmlns:a16="http://schemas.microsoft.com/office/drawing/2014/main" val="20005"/>
                    </a:ext>
                  </a:extLst>
                </a:gridCol>
              </a:tblGrid>
              <a:tr h="906143">
                <a:tc>
                  <a:txBody>
                    <a:bodyPr/>
                    <a:lstStyle/>
                    <a:p>
                      <a:pPr algn="ctr"/>
                      <a:r>
                        <a:rPr lang="en-US" sz="1400" dirty="0"/>
                        <a:t>S/NO</a:t>
                      </a:r>
                    </a:p>
                    <a:p>
                      <a:pPr algn="ctr"/>
                      <a:endParaRPr lang="en-US" sz="1400" dirty="0"/>
                    </a:p>
                    <a:p>
                      <a:pPr algn="ctr"/>
                      <a:endParaRPr lang="en-US" sz="1400" dirty="0"/>
                    </a:p>
                    <a:p>
                      <a:pPr algn="ctr"/>
                      <a:r>
                        <a:rPr lang="en-US" sz="1400" dirty="0" smtClean="0"/>
                        <a:t>A</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a:t>DETAILS</a:t>
                      </a:r>
                    </a:p>
                    <a:p>
                      <a:pPr algn="ctr"/>
                      <a:endParaRPr lang="en-US" sz="1400" dirty="0"/>
                    </a:p>
                    <a:p>
                      <a:pPr algn="ctr"/>
                      <a:endParaRPr lang="en-US" sz="1400" dirty="0"/>
                    </a:p>
                    <a:p>
                      <a:pPr algn="ctr"/>
                      <a:r>
                        <a:rPr lang="en-US" sz="1400" dirty="0" smtClean="0"/>
                        <a:t>B</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smtClean="0"/>
                        <a:t>REVISED ESTIMATES 2020</a:t>
                      </a:r>
                      <a:endParaRPr lang="en-US" sz="1400" dirty="0"/>
                    </a:p>
                    <a:p>
                      <a:pPr algn="ctr"/>
                      <a:r>
                        <a:rPr lang="en-US" sz="1400" dirty="0" smtClean="0"/>
                        <a:t>C</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smtClean="0"/>
                        <a:t>REVISED </a:t>
                      </a:r>
                      <a:r>
                        <a:rPr lang="en-US" sz="1400" dirty="0"/>
                        <a:t>ESTIMATES </a:t>
                      </a:r>
                      <a:r>
                        <a:rPr lang="en-US" sz="1400" dirty="0" smtClean="0"/>
                        <a:t>July–Sept. 2020</a:t>
                      </a:r>
                      <a:endParaRPr lang="en-US" sz="1400" dirty="0"/>
                    </a:p>
                    <a:p>
                      <a:pPr algn="ctr"/>
                      <a:r>
                        <a:rPr lang="en-US" sz="1400" dirty="0" smtClean="0"/>
                        <a:t>D</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a:t>ACTUAL REVENUE </a:t>
                      </a:r>
                      <a:r>
                        <a:rPr lang="en-US" sz="1400" baseline="0" dirty="0"/>
                        <a:t> </a:t>
                      </a:r>
                    </a:p>
                    <a:p>
                      <a:pPr algn="ctr"/>
                      <a:r>
                        <a:rPr lang="en-US" sz="1400" baseline="0" dirty="0"/>
                        <a:t>AS AT </a:t>
                      </a:r>
                    </a:p>
                    <a:p>
                      <a:pPr algn="ctr"/>
                      <a:r>
                        <a:rPr lang="en-US" sz="1400" baseline="0" dirty="0"/>
                        <a:t> </a:t>
                      </a:r>
                      <a:r>
                        <a:rPr lang="en-US" sz="1400" baseline="0" dirty="0" smtClean="0"/>
                        <a:t>30/09/20</a:t>
                      </a:r>
                      <a:endParaRPr lang="en-US" sz="1400" baseline="0" dirty="0"/>
                    </a:p>
                    <a:p>
                      <a:pPr algn="ctr"/>
                      <a:r>
                        <a:rPr lang="en-US" sz="1400" baseline="0" dirty="0" smtClean="0"/>
                        <a:t>E</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marL="0" algn="ctr" defTabSz="457200" rtl="0" eaLnBrk="1" fontAlgn="ctr" latinLnBrk="0" hangingPunct="1"/>
                      <a:r>
                        <a:rPr lang="en-US" sz="1400" b="1" kern="1200" dirty="0" smtClean="0">
                          <a:solidFill>
                            <a:schemeClr val="tx1"/>
                          </a:solidFill>
                          <a:latin typeface="+mn-lt"/>
                          <a:ea typeface="+mn-ea"/>
                          <a:cs typeface="+mn-cs"/>
                        </a:rPr>
                        <a:t>3rd Qtr. Balances</a:t>
                      </a:r>
                    </a:p>
                    <a:p>
                      <a:pPr marL="0" algn="ctr" defTabSz="457200" rtl="0" eaLnBrk="1" fontAlgn="ctr" latinLnBrk="0" hangingPunct="1"/>
                      <a:endParaRPr lang="en-US" sz="1400" b="1" kern="1200" dirty="0" smtClean="0">
                        <a:solidFill>
                          <a:schemeClr val="tx1"/>
                        </a:solidFill>
                        <a:latin typeface="+mn-lt"/>
                        <a:ea typeface="+mn-ea"/>
                        <a:cs typeface="+mn-cs"/>
                      </a:endParaRPr>
                    </a:p>
                    <a:p>
                      <a:pPr marL="0" algn="ctr" defTabSz="457200" rtl="0" eaLnBrk="1" fontAlgn="ctr" latinLnBrk="0" hangingPunct="1"/>
                      <a:endParaRPr lang="en-US" sz="1400" b="1" kern="1200" dirty="0" smtClean="0">
                        <a:solidFill>
                          <a:schemeClr val="tx1"/>
                        </a:solidFill>
                        <a:latin typeface="+mn-lt"/>
                        <a:ea typeface="+mn-ea"/>
                        <a:cs typeface="+mn-cs"/>
                      </a:endParaRPr>
                    </a:p>
                    <a:p>
                      <a:pPr marL="0" algn="ctr" defTabSz="457200" rtl="0" eaLnBrk="1" fontAlgn="ctr" latinLnBrk="0" hangingPunct="1"/>
                      <a:r>
                        <a:rPr lang="en-US" sz="1400" b="1" kern="1200" dirty="0" smtClean="0">
                          <a:solidFill>
                            <a:schemeClr val="tx1"/>
                          </a:solidFill>
                          <a:latin typeface="+mn-lt"/>
                          <a:ea typeface="+mn-ea"/>
                          <a:cs typeface="+mn-cs"/>
                        </a:rPr>
                        <a:t>F</a:t>
                      </a:r>
                    </a:p>
                  </a:txBody>
                  <a:tcPr marL="99060" marR="99060" anchor="ctr">
                    <a:solidFill>
                      <a:srgbClr val="0070C0"/>
                    </a:solidFill>
                  </a:tcPr>
                </a:tc>
                <a:tc>
                  <a:txBody>
                    <a:bodyPr/>
                    <a:lstStyle/>
                    <a:p>
                      <a:pPr marL="0" algn="ctr" defTabSz="457200" rtl="0" eaLnBrk="1" latinLnBrk="0" hangingPunct="1"/>
                      <a:r>
                        <a:rPr lang="en-US" sz="1400" b="1" kern="1200" dirty="0">
                          <a:solidFill>
                            <a:schemeClr val="tx1"/>
                          </a:solidFill>
                          <a:latin typeface="+mn-lt"/>
                          <a:ea typeface="+mn-ea"/>
                          <a:cs typeface="+mn-cs"/>
                        </a:rPr>
                        <a:t>% PERFORMANCE (E/DX100)</a:t>
                      </a:r>
                    </a:p>
                    <a:p>
                      <a:pPr marL="0" algn="ctr" defTabSz="457200" rtl="0" eaLnBrk="1" latinLnBrk="0" hangingPunct="1"/>
                      <a:endParaRPr lang="en-US" sz="1400" b="1" kern="1200" dirty="0">
                        <a:solidFill>
                          <a:schemeClr val="tx1"/>
                        </a:solidFill>
                        <a:latin typeface="+mn-lt"/>
                        <a:ea typeface="+mn-ea"/>
                        <a:cs typeface="+mn-cs"/>
                      </a:endParaRPr>
                    </a:p>
                    <a:p>
                      <a:pPr marL="0" algn="ctr" defTabSz="457200" rtl="0" eaLnBrk="1" latinLnBrk="0" hangingPunct="1"/>
                      <a:r>
                        <a:rPr lang="en-US" sz="1400" b="1" kern="1200" dirty="0" smtClean="0">
                          <a:solidFill>
                            <a:schemeClr val="tx1"/>
                          </a:solidFill>
                          <a:latin typeface="+mn-lt"/>
                          <a:ea typeface="+mn-ea"/>
                          <a:cs typeface="+mn-cs"/>
                        </a:rPr>
                        <a:t>G</a:t>
                      </a:r>
                      <a:endParaRPr lang="en-US" sz="1400" b="1" kern="1200" dirty="0">
                        <a:solidFill>
                          <a:schemeClr val="tx1"/>
                        </a:solidFill>
                        <a:latin typeface="+mn-lt"/>
                        <a:ea typeface="+mn-ea"/>
                        <a:cs typeface="+mn-cs"/>
                      </a:endParaRPr>
                    </a:p>
                  </a:txBody>
                  <a:tcPr marL="99060" marR="99060" anchor="ctr">
                    <a:solidFill>
                      <a:srgbClr val="0070C0"/>
                    </a:solidFill>
                  </a:tcPr>
                </a:tc>
                <a:extLst>
                  <a:ext uri="{0D108BD9-81ED-4DB2-BD59-A6C34878D82A}">
                    <a16:rowId xmlns:a16="http://schemas.microsoft.com/office/drawing/2014/main" val="10000"/>
                  </a:ext>
                </a:extLst>
              </a:tr>
              <a:tr h="457200">
                <a:tc>
                  <a:txBody>
                    <a:bodyPr/>
                    <a:lstStyle/>
                    <a:p>
                      <a:pPr algn="ctr" rtl="0" fontAlgn="ctr"/>
                      <a:r>
                        <a:rPr lang="en-US" sz="1200" b="0" i="0" u="none" strike="noStrike" dirty="0">
                          <a:solidFill>
                            <a:srgbClr val="000000"/>
                          </a:solidFill>
                          <a:effectLst/>
                          <a:latin typeface="Franklin Gothic Book" panose="020B0503020102020204" pitchFamily="34" charset="0"/>
                        </a:rPr>
                        <a:t>1</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Calibri" panose="020F0502020204030204" pitchFamily="34" charset="0"/>
                        </a:rPr>
                        <a:t>OPENING BALANCE</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24,422,418,782</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6,105,604,696</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6,105,604,696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0.00 </a:t>
                      </a:r>
                    </a:p>
                  </a:txBody>
                  <a:tcPr marL="9525" marR="9525" marT="9525" marB="0" anchor="ctr">
                    <a:solidFill>
                      <a:srgbClr val="54B0F0"/>
                    </a:solidFill>
                  </a:tcPr>
                </a:tc>
                <a:extLst>
                  <a:ext uri="{0D108BD9-81ED-4DB2-BD59-A6C34878D82A}">
                    <a16:rowId xmlns:a16="http://schemas.microsoft.com/office/drawing/2014/main" val="10001"/>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2</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INTERNAL REVENUE</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17,032,117,213</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4,258,029,303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4,684,806,301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(426,776,998)</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110.02 </a:t>
                      </a:r>
                    </a:p>
                  </a:txBody>
                  <a:tcPr marL="9525" marR="9525" marT="9525" marB="0" anchor="ctr">
                    <a:solidFill>
                      <a:srgbClr val="54B0F0"/>
                    </a:solidFill>
                  </a:tcPr>
                </a:tc>
                <a:extLst>
                  <a:ext uri="{0D108BD9-81ED-4DB2-BD59-A6C34878D82A}">
                    <a16:rowId xmlns:a16="http://schemas.microsoft.com/office/drawing/2014/main" val="10002"/>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3</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STATUTORY ALLOCATION</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29,189,675,754</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7,297,418,939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10,464,773,701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(3,167,354,762)</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143.40 </a:t>
                      </a:r>
                    </a:p>
                  </a:txBody>
                  <a:tcPr marL="9525" marR="9525" marT="9525" marB="0" anchor="ctr">
                    <a:solidFill>
                      <a:srgbClr val="54B0F0"/>
                    </a:solidFill>
                  </a:tcPr>
                </a:tc>
                <a:extLst>
                  <a:ext uri="{0D108BD9-81ED-4DB2-BD59-A6C34878D82A}">
                    <a16:rowId xmlns:a16="http://schemas.microsoft.com/office/drawing/2014/main" val="10003"/>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4</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SHARE OF VAT</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11,800,000,000</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2,950,000,000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4,128,961,429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(1,178,961,429)</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139.96 </a:t>
                      </a:r>
                    </a:p>
                  </a:txBody>
                  <a:tcPr marL="9525" marR="9525" marT="9525" marB="0" anchor="ctr">
                    <a:solidFill>
                      <a:srgbClr val="54B0F0"/>
                    </a:solidFill>
                  </a:tcPr>
                </a:tc>
                <a:extLst>
                  <a:ext uri="{0D108BD9-81ED-4DB2-BD59-A6C34878D82A}">
                    <a16:rowId xmlns:a16="http://schemas.microsoft.com/office/drawing/2014/main" val="10004"/>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5</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EXCESS CRUDE</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120,000,000</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0.00 </a:t>
                      </a:r>
                    </a:p>
                  </a:txBody>
                  <a:tcPr marL="9525" marR="9525" marT="9525" marB="0" anchor="ctr">
                    <a:solidFill>
                      <a:srgbClr val="54B0F0"/>
                    </a:solidFill>
                  </a:tcPr>
                </a:tc>
                <a:extLst>
                  <a:ext uri="{0D108BD9-81ED-4DB2-BD59-A6C34878D82A}">
                    <a16:rowId xmlns:a16="http://schemas.microsoft.com/office/drawing/2014/main" val="10005"/>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6</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EXCHANGE DIFFERENCE</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200,000,000</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50,000,000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304,180,687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(254,180,687)</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608.36 </a:t>
                      </a:r>
                    </a:p>
                  </a:txBody>
                  <a:tcPr marL="9525" marR="9525" marT="9525" marB="0" anchor="ctr">
                    <a:solidFill>
                      <a:srgbClr val="54B0F0"/>
                    </a:solidFill>
                  </a:tcPr>
                </a:tc>
                <a:extLst>
                  <a:ext uri="{0D108BD9-81ED-4DB2-BD59-A6C34878D82A}">
                    <a16:rowId xmlns:a16="http://schemas.microsoft.com/office/drawing/2014/main" val="10006"/>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7</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REFUND FROM FEDERAL GOVERNMENT</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130,893,199</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32,723,300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32,723,300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0.00 </a:t>
                      </a:r>
                    </a:p>
                  </a:txBody>
                  <a:tcPr marL="9525" marR="9525" marT="9525" marB="0" anchor="ctr">
                    <a:solidFill>
                      <a:srgbClr val="54B0F0"/>
                    </a:solidFill>
                  </a:tcPr>
                </a:tc>
                <a:extLst>
                  <a:ext uri="{0D108BD9-81ED-4DB2-BD59-A6C34878D82A}">
                    <a16:rowId xmlns:a16="http://schemas.microsoft.com/office/drawing/2014/main" val="3720931162"/>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8</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NON-OIL REVENUE</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600,000,000</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150,000,000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150,000,000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0.00 </a:t>
                      </a:r>
                    </a:p>
                  </a:txBody>
                  <a:tcPr marL="9525" marR="9525" marT="9525" marB="0" anchor="ctr">
                    <a:solidFill>
                      <a:srgbClr val="54B0F0"/>
                    </a:solidFill>
                  </a:tcPr>
                </a:tc>
                <a:extLst>
                  <a:ext uri="{0D108BD9-81ED-4DB2-BD59-A6C34878D82A}">
                    <a16:rowId xmlns:a16="http://schemas.microsoft.com/office/drawing/2014/main" val="4047474544"/>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9</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FOREX EQUALISATION</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600,000,000</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150,000,000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150,000,000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0.00 </a:t>
                      </a:r>
                    </a:p>
                  </a:txBody>
                  <a:tcPr marL="9525" marR="9525" marT="9525" marB="0" anchor="ctr">
                    <a:solidFill>
                      <a:srgbClr val="54B0F0"/>
                    </a:solidFill>
                  </a:tcPr>
                </a:tc>
                <a:extLst>
                  <a:ext uri="{0D108BD9-81ED-4DB2-BD59-A6C34878D82A}">
                    <a16:rowId xmlns:a16="http://schemas.microsoft.com/office/drawing/2014/main" val="1777168284"/>
                  </a:ext>
                </a:extLst>
              </a:tr>
              <a:tr h="457200">
                <a:tc>
                  <a:txBody>
                    <a:bodyPr/>
                    <a:lstStyle/>
                    <a:p>
                      <a:pPr algn="ctr" rtl="0" fontAlgn="ctr"/>
                      <a:r>
                        <a:rPr lang="en-US" sz="1200" b="0" i="0" u="none" strike="noStrike">
                          <a:solidFill>
                            <a:srgbClr val="000000"/>
                          </a:solidFill>
                          <a:effectLst/>
                          <a:latin typeface="Franklin Gothic Book" panose="020B0503020102020204" pitchFamily="34" charset="0"/>
                        </a:rPr>
                        <a:t>10</a:t>
                      </a:r>
                    </a:p>
                  </a:txBody>
                  <a:tcPr marL="9525" marR="9525" marT="9525" marB="0" anchor="ctr">
                    <a:solidFill>
                      <a:srgbClr val="54B0F0"/>
                    </a:solidFill>
                  </a:tcPr>
                </a:tc>
                <a:tc>
                  <a:txBody>
                    <a:bodyPr/>
                    <a:lstStyle/>
                    <a:p>
                      <a:pPr algn="l" rtl="0" fontAlgn="t"/>
                      <a:r>
                        <a:rPr lang="en-US" sz="1000" b="0" i="0" u="none" strike="noStrike" dirty="0">
                          <a:solidFill>
                            <a:srgbClr val="000000"/>
                          </a:solidFill>
                          <a:effectLst/>
                          <a:latin typeface="Times New Roman" panose="02020603050405020304" pitchFamily="18" charset="0"/>
                        </a:rPr>
                        <a:t>EXCESS BANK CHARGE</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120,698,829</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30,174,707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30,174,707 </a:t>
                      </a:r>
                    </a:p>
                  </a:txBody>
                  <a:tcPr marL="9525" marR="9525" marT="9525" marB="0" anchor="ctr">
                    <a:solidFill>
                      <a:srgbClr val="54B0F0"/>
                    </a:solidFill>
                  </a:tcPr>
                </a:tc>
                <a:tc>
                  <a:txBody>
                    <a:bodyPr/>
                    <a:lstStyle/>
                    <a:p>
                      <a:pPr algn="ctr" rtl="0" fontAlgn="ctr"/>
                      <a:r>
                        <a:rPr lang="en-US" sz="1200" b="0" i="0" u="none" strike="noStrike">
                          <a:solidFill>
                            <a:srgbClr val="000000"/>
                          </a:solidFill>
                          <a:effectLst/>
                          <a:latin typeface="Franklin Gothic Book" panose="020B0503020102020204" pitchFamily="34" charset="0"/>
                        </a:rPr>
                        <a:t>0.00 </a:t>
                      </a:r>
                    </a:p>
                  </a:txBody>
                  <a:tcPr marL="9525" marR="9525" marT="9525" marB="0" anchor="ctr">
                    <a:solidFill>
                      <a:srgbClr val="54B0F0"/>
                    </a:solidFill>
                  </a:tcPr>
                </a:tc>
                <a:extLst>
                  <a:ext uri="{0D108BD9-81ED-4DB2-BD59-A6C34878D82A}">
                    <a16:rowId xmlns:a16="http://schemas.microsoft.com/office/drawing/2014/main" val="10007"/>
                  </a:ext>
                </a:extLst>
              </a:tr>
              <a:tr h="457200">
                <a:tc gridSpan="2">
                  <a:txBody>
                    <a:bodyPr/>
                    <a:lstStyle/>
                    <a:p>
                      <a:pPr algn="ctr" rtl="0" fontAlgn="ctr"/>
                      <a:r>
                        <a:rPr lang="en-US" sz="1200" b="0" i="0" u="none" strike="noStrike">
                          <a:solidFill>
                            <a:srgbClr val="000000"/>
                          </a:solidFill>
                          <a:effectLst/>
                          <a:latin typeface="Franklin Gothic Book" panose="020B0503020102020204" pitchFamily="34" charset="0"/>
                        </a:rPr>
                        <a:t>Total</a:t>
                      </a:r>
                    </a:p>
                  </a:txBody>
                  <a:tcPr marL="9525" marR="9525" marT="9525" marB="0" anchor="ctr">
                    <a:solidFill>
                      <a:srgbClr val="54B0F0"/>
                    </a:solidFill>
                  </a:tcPr>
                </a:tc>
                <a:tc hMerge="1">
                  <a:txBody>
                    <a:bodyPr/>
                    <a:lstStyle/>
                    <a:p>
                      <a:endParaRPr lang="en-US"/>
                    </a:p>
                  </a:txBody>
                  <a:tcP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84,215,803,777</a:t>
                      </a:r>
                    </a:p>
                  </a:txBody>
                  <a:tcPr marL="9525" marR="9525" marT="9525" marB="0" anchor="ctr">
                    <a:solidFill>
                      <a:srgbClr val="54B0F0"/>
                    </a:solidFill>
                  </a:tcPr>
                </a:tc>
                <a:tc>
                  <a:txBody>
                    <a:bodyPr/>
                    <a:lstStyle/>
                    <a:p>
                      <a:pPr marL="0" algn="ctr" defTabSz="457200" rtl="0" eaLnBrk="1" fontAlgn="ctr" latinLnBrk="0" hangingPunct="1"/>
                      <a:r>
                        <a:rPr lang="en-US" sz="1200" b="0" i="0" u="none" strike="noStrike" kern="1200" dirty="0" smtClean="0">
                          <a:solidFill>
                            <a:srgbClr val="000000"/>
                          </a:solidFill>
                          <a:effectLst/>
                          <a:latin typeface="Franklin Gothic Book" panose="020B0503020102020204" pitchFamily="34" charset="0"/>
                          <a:ea typeface="+mn-ea"/>
                          <a:cs typeface="+mn-cs"/>
                        </a:rPr>
                        <a:t>21,053,950,944</a:t>
                      </a:r>
                      <a:endParaRPr lang="en-US" sz="1200" b="0" i="0" u="none" strike="noStrike" kern="1200" dirty="0">
                        <a:solidFill>
                          <a:srgbClr val="000000"/>
                        </a:solidFill>
                        <a:effectLst/>
                        <a:latin typeface="Franklin Gothic Book" panose="020B0503020102020204" pitchFamily="34" charset="0"/>
                        <a:ea typeface="+mn-ea"/>
                        <a:cs typeface="+mn-cs"/>
                      </a:endParaRPr>
                    </a:p>
                  </a:txBody>
                  <a:tcPr marL="9525" marR="9525" marT="9525" marB="0" anchor="ctr">
                    <a:solidFill>
                      <a:srgbClr val="54B0F0"/>
                    </a:solidFill>
                  </a:tcPr>
                </a:tc>
                <a:tc>
                  <a:txBody>
                    <a:bodyPr/>
                    <a:lstStyle/>
                    <a:p>
                      <a:pPr marL="0" algn="ctr" defTabSz="457200" rtl="0" eaLnBrk="1" fontAlgn="ctr" latinLnBrk="0" hangingPunct="1"/>
                      <a:r>
                        <a:rPr lang="en-US" sz="1200" b="0" i="0" u="none" strike="noStrike" kern="1200" dirty="0">
                          <a:solidFill>
                            <a:srgbClr val="000000"/>
                          </a:solidFill>
                          <a:effectLst/>
                          <a:latin typeface="Franklin Gothic Book" panose="020B0503020102020204" pitchFamily="34" charset="0"/>
                          <a:ea typeface="+mn-ea"/>
                          <a:cs typeface="+mn-cs"/>
                        </a:rPr>
                        <a:t>19,582,722,118</a:t>
                      </a:r>
                    </a:p>
                  </a:txBody>
                  <a:tcPr marL="9525" marR="9525" marT="9525" marB="0" anchor="ctr">
                    <a:solidFill>
                      <a:srgbClr val="54B0F0"/>
                    </a:solidFill>
                  </a:tcPr>
                </a:tc>
                <a:tc>
                  <a:txBody>
                    <a:bodyPr/>
                    <a:lstStyle/>
                    <a:p>
                      <a:pPr marL="0" algn="ctr" defTabSz="457200" rtl="0" eaLnBrk="1" fontAlgn="ctr" latinLnBrk="0" hangingPunct="1"/>
                      <a:r>
                        <a:rPr lang="en-US" sz="1200" b="0" i="0" u="none" strike="noStrike" kern="1200" dirty="0">
                          <a:solidFill>
                            <a:srgbClr val="000000"/>
                          </a:solidFill>
                          <a:effectLst/>
                          <a:latin typeface="Franklin Gothic Book" panose="020B0503020102020204" pitchFamily="34" charset="0"/>
                          <a:ea typeface="+mn-ea"/>
                          <a:cs typeface="+mn-cs"/>
                        </a:rPr>
                        <a:t>1,471,228,827 </a:t>
                      </a:r>
                    </a:p>
                  </a:txBody>
                  <a:tcPr marL="9525" marR="9525" marT="9525" marB="0" anchor="ctr">
                    <a:solidFill>
                      <a:srgbClr val="54B0F0"/>
                    </a:solidFill>
                  </a:tcPr>
                </a:tc>
                <a:tc>
                  <a:txBody>
                    <a:bodyPr/>
                    <a:lstStyle/>
                    <a:p>
                      <a:pPr algn="ctr" rtl="0" fontAlgn="ctr"/>
                      <a:r>
                        <a:rPr lang="en-US" sz="1200" b="0" i="0" u="none" strike="noStrike" dirty="0">
                          <a:solidFill>
                            <a:srgbClr val="000000"/>
                          </a:solidFill>
                          <a:effectLst/>
                          <a:latin typeface="Franklin Gothic Book" panose="020B0503020102020204" pitchFamily="34" charset="0"/>
                        </a:rPr>
                        <a:t>93.01 </a:t>
                      </a:r>
                    </a:p>
                  </a:txBody>
                  <a:tcPr marL="9525" marR="9525" marT="9525" marB="0" anchor="ctr">
                    <a:solidFill>
                      <a:srgbClr val="54B0F0"/>
                    </a:solidFill>
                  </a:tcPr>
                </a:tc>
                <a:extLst>
                  <a:ext uri="{0D108BD9-81ED-4DB2-BD59-A6C34878D82A}">
                    <a16:rowId xmlns:a16="http://schemas.microsoft.com/office/drawing/2014/main" val="1907851701"/>
                  </a:ext>
                </a:extLst>
              </a:tr>
            </a:tbl>
          </a:graphicData>
        </a:graphic>
      </p:graphicFrame>
    </p:spTree>
    <p:extLst>
      <p:ext uri="{BB962C8B-B14F-4D97-AF65-F5344CB8AC3E}">
        <p14:creationId xmlns:p14="http://schemas.microsoft.com/office/powerpoint/2010/main" val="17299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913D2646-299B-DE40-A84E-C67BEAC51ED0}"/>
              </a:ext>
            </a:extLst>
          </p:cNvPr>
          <p:cNvSpPr txBox="1"/>
          <p:nvPr/>
        </p:nvSpPr>
        <p:spPr>
          <a:xfrm>
            <a:off x="228600" y="207942"/>
            <a:ext cx="9372600" cy="369332"/>
          </a:xfrm>
          <a:prstGeom prst="rect">
            <a:avLst/>
          </a:prstGeom>
          <a:noFill/>
        </p:spPr>
        <p:txBody>
          <a:bodyPr wrap="square" rtlCol="0">
            <a:spAutoFit/>
          </a:bodyPr>
          <a:lstStyle/>
          <a:p>
            <a:r>
              <a:rPr lang="en-US" b="1" dirty="0">
                <a:solidFill>
                  <a:srgbClr val="0070C0"/>
                </a:solidFill>
                <a:latin typeface="Lucida Calligraphy" pitchFamily="66" charset="0"/>
                <a:ea typeface="Calibri"/>
                <a:cs typeface="Times New Roman"/>
              </a:rPr>
              <a:t>Graphical Representation of Recurrent Revenue analysis for </a:t>
            </a:r>
            <a:r>
              <a:rPr lang="en-US" b="1" dirty="0" smtClean="0">
                <a:solidFill>
                  <a:srgbClr val="0070C0"/>
                </a:solidFill>
                <a:latin typeface="Lucida Calligraphy" pitchFamily="66" charset="0"/>
                <a:ea typeface="Calibri"/>
                <a:cs typeface="Times New Roman"/>
              </a:rPr>
              <a:t>3RD </a:t>
            </a:r>
            <a:r>
              <a:rPr lang="en-US" b="1" dirty="0">
                <a:solidFill>
                  <a:srgbClr val="0070C0"/>
                </a:solidFill>
                <a:latin typeface="Lucida Calligraphy" pitchFamily="66" charset="0"/>
                <a:ea typeface="Calibri"/>
                <a:cs typeface="Times New Roman"/>
              </a:rPr>
              <a:t>Quarter</a:t>
            </a:r>
          </a:p>
        </p:txBody>
      </p:sp>
      <p:graphicFrame>
        <p:nvGraphicFramePr>
          <p:cNvPr id="4" name="Chart 3"/>
          <p:cNvGraphicFramePr/>
          <p:nvPr>
            <p:extLst>
              <p:ext uri="{D42A27DB-BD31-4B8C-83A1-F6EECF244321}">
                <p14:modId xmlns:p14="http://schemas.microsoft.com/office/powerpoint/2010/main" val="610458367"/>
              </p:ext>
            </p:extLst>
          </p:nvPr>
        </p:nvGraphicFramePr>
        <p:xfrm>
          <a:off x="228600" y="577274"/>
          <a:ext cx="9372600" cy="6243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26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3239195"/>
              </p:ext>
            </p:extLst>
          </p:nvPr>
        </p:nvGraphicFramePr>
        <p:xfrm>
          <a:off x="495301" y="457200"/>
          <a:ext cx="9042402" cy="6187440"/>
        </p:xfrm>
        <a:graphic>
          <a:graphicData uri="http://schemas.openxmlformats.org/drawingml/2006/table">
            <a:tbl>
              <a:tblPr firstRow="1" bandRow="1">
                <a:tableStyleId>{616DA210-FB5B-4158-B5E0-FEB733F419BA}</a:tableStyleId>
              </a:tblPr>
              <a:tblGrid>
                <a:gridCol w="767560">
                  <a:extLst>
                    <a:ext uri="{9D8B030D-6E8A-4147-A177-3AD203B41FA5}">
                      <a16:colId xmlns:a16="http://schemas.microsoft.com/office/drawing/2014/main" val="20000"/>
                    </a:ext>
                  </a:extLst>
                </a:gridCol>
                <a:gridCol w="1547703">
                  <a:extLst>
                    <a:ext uri="{9D8B030D-6E8A-4147-A177-3AD203B41FA5}">
                      <a16:colId xmlns:a16="http://schemas.microsoft.com/office/drawing/2014/main" val="20001"/>
                    </a:ext>
                  </a:extLst>
                </a:gridCol>
                <a:gridCol w="1251304">
                  <a:extLst>
                    <a:ext uri="{9D8B030D-6E8A-4147-A177-3AD203B41FA5}">
                      <a16:colId xmlns:a16="http://schemas.microsoft.com/office/drawing/2014/main" val="20002"/>
                    </a:ext>
                  </a:extLst>
                </a:gridCol>
                <a:gridCol w="1266218">
                  <a:extLst>
                    <a:ext uri="{9D8B030D-6E8A-4147-A177-3AD203B41FA5}">
                      <a16:colId xmlns:a16="http://schemas.microsoft.com/office/drawing/2014/main" val="20003"/>
                    </a:ext>
                  </a:extLst>
                </a:gridCol>
                <a:gridCol w="1410610">
                  <a:extLst>
                    <a:ext uri="{9D8B030D-6E8A-4147-A177-3AD203B41FA5}">
                      <a16:colId xmlns:a16="http://schemas.microsoft.com/office/drawing/2014/main" val="20004"/>
                    </a:ext>
                  </a:extLst>
                </a:gridCol>
                <a:gridCol w="1410610">
                  <a:extLst>
                    <a:ext uri="{9D8B030D-6E8A-4147-A177-3AD203B41FA5}">
                      <a16:colId xmlns:a16="http://schemas.microsoft.com/office/drawing/2014/main" val="1721285471"/>
                    </a:ext>
                  </a:extLst>
                </a:gridCol>
                <a:gridCol w="1388397">
                  <a:extLst>
                    <a:ext uri="{9D8B030D-6E8A-4147-A177-3AD203B41FA5}">
                      <a16:colId xmlns:a16="http://schemas.microsoft.com/office/drawing/2014/main" val="20005"/>
                    </a:ext>
                  </a:extLst>
                </a:gridCol>
              </a:tblGrid>
              <a:tr h="906143">
                <a:tc>
                  <a:txBody>
                    <a:bodyPr/>
                    <a:lstStyle/>
                    <a:p>
                      <a:pPr algn="ctr"/>
                      <a:r>
                        <a:rPr lang="en-US" sz="1400" dirty="0"/>
                        <a:t>S/NO</a:t>
                      </a:r>
                    </a:p>
                    <a:p>
                      <a:pPr algn="ctr"/>
                      <a:endParaRPr lang="en-US" sz="1400" dirty="0"/>
                    </a:p>
                    <a:p>
                      <a:pPr algn="ctr"/>
                      <a:endParaRPr lang="en-US" sz="1400" dirty="0"/>
                    </a:p>
                    <a:p>
                      <a:pPr algn="ctr"/>
                      <a:r>
                        <a:rPr lang="en-US" sz="1400" dirty="0" smtClean="0"/>
                        <a:t>A</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a:t>DETAILS</a:t>
                      </a:r>
                    </a:p>
                    <a:p>
                      <a:pPr algn="ctr"/>
                      <a:endParaRPr lang="en-US" sz="1400" dirty="0"/>
                    </a:p>
                    <a:p>
                      <a:pPr algn="ctr"/>
                      <a:endParaRPr lang="en-US" sz="1400" dirty="0"/>
                    </a:p>
                    <a:p>
                      <a:pPr algn="ctr"/>
                      <a:r>
                        <a:rPr lang="en-US" sz="1400" dirty="0" smtClean="0"/>
                        <a:t>B</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smtClean="0"/>
                        <a:t>REVISED </a:t>
                      </a:r>
                      <a:r>
                        <a:rPr lang="en-US" sz="1400" dirty="0"/>
                        <a:t>ESTIMATES </a:t>
                      </a:r>
                      <a:r>
                        <a:rPr lang="en-US" sz="1400" dirty="0" smtClean="0"/>
                        <a:t>2019</a:t>
                      </a:r>
                      <a:endParaRPr lang="en-US" sz="1400" dirty="0"/>
                    </a:p>
                    <a:p>
                      <a:pPr algn="ctr"/>
                      <a:r>
                        <a:rPr lang="en-US" sz="1400" dirty="0" smtClean="0"/>
                        <a:t>C</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smtClean="0"/>
                        <a:t>REVISED </a:t>
                      </a:r>
                      <a:r>
                        <a:rPr lang="en-US" sz="1400" dirty="0"/>
                        <a:t>ESTIMATES </a:t>
                      </a:r>
                      <a:r>
                        <a:rPr lang="en-US" sz="1400" dirty="0" smtClean="0"/>
                        <a:t>JAN–Sept. 2020</a:t>
                      </a:r>
                      <a:endParaRPr lang="en-US" sz="1400" dirty="0"/>
                    </a:p>
                    <a:p>
                      <a:pPr algn="ctr"/>
                      <a:r>
                        <a:rPr lang="en-US" sz="1400" dirty="0" smtClean="0"/>
                        <a:t>D</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algn="ctr"/>
                      <a:r>
                        <a:rPr lang="en-US" sz="1400" dirty="0"/>
                        <a:t>ACTUAL REVENUE </a:t>
                      </a:r>
                      <a:r>
                        <a:rPr lang="en-US" sz="1400" baseline="0" dirty="0"/>
                        <a:t> </a:t>
                      </a:r>
                    </a:p>
                    <a:p>
                      <a:pPr algn="ctr"/>
                      <a:r>
                        <a:rPr lang="en-US" sz="1400" baseline="0" dirty="0" smtClean="0"/>
                        <a:t>FROM</a:t>
                      </a:r>
                    </a:p>
                    <a:p>
                      <a:pPr algn="ctr"/>
                      <a:r>
                        <a:rPr lang="en-US" sz="1400" baseline="0" dirty="0" smtClean="0"/>
                        <a:t>Jan-Sept.2020</a:t>
                      </a:r>
                      <a:endParaRPr lang="en-US" sz="1400" baseline="0" dirty="0"/>
                    </a:p>
                    <a:p>
                      <a:pPr algn="ctr"/>
                      <a:r>
                        <a:rPr lang="en-US" sz="1400" baseline="0" dirty="0" smtClean="0"/>
                        <a:t>E</a:t>
                      </a:r>
                      <a:endParaRPr lang="en-US" sz="1400" dirty="0">
                        <a:solidFill>
                          <a:schemeClr val="bg1"/>
                        </a:solidFill>
                        <a:latin typeface="Arial" pitchFamily="34" charset="0"/>
                        <a:cs typeface="Arial" pitchFamily="34" charset="0"/>
                      </a:endParaRPr>
                    </a:p>
                  </a:txBody>
                  <a:tcPr marL="99060" marR="99060" anchor="ctr">
                    <a:solidFill>
                      <a:srgbClr val="0070C0"/>
                    </a:solidFill>
                  </a:tcPr>
                </a:tc>
                <a:tc>
                  <a:txBody>
                    <a:bodyPr/>
                    <a:lstStyle/>
                    <a:p>
                      <a:pPr marL="0" algn="ctr" defTabSz="457200" rtl="0" eaLnBrk="1" fontAlgn="ctr" latinLnBrk="0" hangingPunct="1"/>
                      <a:r>
                        <a:rPr lang="en-US" sz="1400" b="1" kern="1200" dirty="0" smtClean="0">
                          <a:solidFill>
                            <a:schemeClr val="tx1"/>
                          </a:solidFill>
                          <a:latin typeface="+mn-lt"/>
                          <a:ea typeface="+mn-ea"/>
                          <a:cs typeface="+mn-cs"/>
                        </a:rPr>
                        <a:t>Cum. </a:t>
                      </a:r>
                      <a:r>
                        <a:rPr lang="en-US" sz="1400" b="1" kern="1200" dirty="0">
                          <a:solidFill>
                            <a:schemeClr val="tx1"/>
                          </a:solidFill>
                          <a:latin typeface="+mn-lt"/>
                          <a:ea typeface="+mn-ea"/>
                          <a:cs typeface="+mn-cs"/>
                        </a:rPr>
                        <a:t>3 </a:t>
                      </a:r>
                      <a:r>
                        <a:rPr lang="en-US" sz="1400" b="1" kern="1200" dirty="0" err="1">
                          <a:solidFill>
                            <a:schemeClr val="tx1"/>
                          </a:solidFill>
                          <a:latin typeface="+mn-lt"/>
                          <a:ea typeface="+mn-ea"/>
                          <a:cs typeface="+mn-cs"/>
                        </a:rPr>
                        <a:t>Qtr</a:t>
                      </a:r>
                      <a:r>
                        <a:rPr lang="en-US" sz="1400" b="1" kern="1200" dirty="0">
                          <a:solidFill>
                            <a:schemeClr val="tx1"/>
                          </a:solidFill>
                          <a:latin typeface="+mn-lt"/>
                          <a:ea typeface="+mn-ea"/>
                          <a:cs typeface="+mn-cs"/>
                        </a:rPr>
                        <a:t> </a:t>
                      </a:r>
                      <a:r>
                        <a:rPr lang="en-US" sz="1400" b="1" kern="1200" dirty="0" smtClean="0">
                          <a:solidFill>
                            <a:schemeClr val="tx1"/>
                          </a:solidFill>
                          <a:latin typeface="+mn-lt"/>
                          <a:ea typeface="+mn-ea"/>
                          <a:cs typeface="+mn-cs"/>
                        </a:rPr>
                        <a:t>Balance</a:t>
                      </a:r>
                    </a:p>
                    <a:p>
                      <a:pPr marL="0" algn="ctr" defTabSz="457200" rtl="0" eaLnBrk="1" fontAlgn="ctr" latinLnBrk="0" hangingPunct="1"/>
                      <a:endParaRPr lang="en-US" sz="1400" b="1" kern="1200" dirty="0" smtClean="0">
                        <a:solidFill>
                          <a:schemeClr val="tx1"/>
                        </a:solidFill>
                        <a:latin typeface="+mn-lt"/>
                        <a:ea typeface="+mn-ea"/>
                        <a:cs typeface="+mn-cs"/>
                      </a:endParaRPr>
                    </a:p>
                    <a:p>
                      <a:pPr marL="0" algn="ctr" defTabSz="457200" rtl="0" eaLnBrk="1" fontAlgn="ctr" latinLnBrk="0" hangingPunct="1"/>
                      <a:r>
                        <a:rPr lang="en-US" sz="1400" b="1" kern="1200" dirty="0" smtClean="0">
                          <a:solidFill>
                            <a:schemeClr val="tx1"/>
                          </a:solidFill>
                          <a:latin typeface="+mn-lt"/>
                          <a:ea typeface="+mn-ea"/>
                          <a:cs typeface="+mn-cs"/>
                        </a:rPr>
                        <a:t>F</a:t>
                      </a:r>
                      <a:endParaRPr lang="en-US" sz="1400" b="1" kern="1200" dirty="0">
                        <a:solidFill>
                          <a:schemeClr val="tx1"/>
                        </a:solidFill>
                        <a:latin typeface="+mn-lt"/>
                        <a:ea typeface="+mn-ea"/>
                        <a:cs typeface="+mn-cs"/>
                      </a:endParaRPr>
                    </a:p>
                  </a:txBody>
                  <a:tcPr marL="9525" marR="9525" marT="9525" marB="0" anchor="ctr">
                    <a:solidFill>
                      <a:srgbClr val="0070C0"/>
                    </a:solidFill>
                  </a:tcPr>
                </a:tc>
                <a:tc>
                  <a:txBody>
                    <a:bodyPr/>
                    <a:lstStyle/>
                    <a:p>
                      <a:pPr marL="0" algn="ctr" defTabSz="457200" rtl="0" eaLnBrk="1" latinLnBrk="0" hangingPunct="1"/>
                      <a:r>
                        <a:rPr lang="en-US" sz="1400" b="1" kern="1200" dirty="0">
                          <a:solidFill>
                            <a:schemeClr val="tx1"/>
                          </a:solidFill>
                          <a:latin typeface="+mn-lt"/>
                          <a:ea typeface="+mn-ea"/>
                          <a:cs typeface="+mn-cs"/>
                        </a:rPr>
                        <a:t>% PERFORMANCE (E/DX100)</a:t>
                      </a:r>
                    </a:p>
                    <a:p>
                      <a:pPr marL="0" algn="ctr" defTabSz="457200" rtl="0" eaLnBrk="1" latinLnBrk="0" hangingPunct="1"/>
                      <a:endParaRPr lang="en-US" sz="1400" b="1" kern="1200" dirty="0">
                        <a:solidFill>
                          <a:schemeClr val="tx1"/>
                        </a:solidFill>
                        <a:latin typeface="+mn-lt"/>
                        <a:ea typeface="+mn-ea"/>
                        <a:cs typeface="+mn-cs"/>
                      </a:endParaRPr>
                    </a:p>
                    <a:p>
                      <a:pPr marL="0" algn="ctr" defTabSz="457200" rtl="0" eaLnBrk="1" latinLnBrk="0" hangingPunct="1"/>
                      <a:r>
                        <a:rPr lang="en-US" sz="1400" b="1" kern="1200" dirty="0" smtClean="0">
                          <a:solidFill>
                            <a:schemeClr val="tx1"/>
                          </a:solidFill>
                          <a:latin typeface="+mn-lt"/>
                          <a:ea typeface="+mn-ea"/>
                          <a:cs typeface="+mn-cs"/>
                        </a:rPr>
                        <a:t>G</a:t>
                      </a:r>
                      <a:endParaRPr lang="en-US" sz="1400" b="1" kern="1200" dirty="0">
                        <a:solidFill>
                          <a:schemeClr val="tx1"/>
                        </a:solidFill>
                        <a:latin typeface="+mn-lt"/>
                        <a:ea typeface="+mn-ea"/>
                        <a:cs typeface="+mn-cs"/>
                      </a:endParaRPr>
                    </a:p>
                  </a:txBody>
                  <a:tcPr marL="99060" marR="99060" anchor="ctr">
                    <a:solidFill>
                      <a:srgbClr val="0070C0"/>
                    </a:solidFill>
                  </a:tcPr>
                </a:tc>
                <a:extLst>
                  <a:ext uri="{0D108BD9-81ED-4DB2-BD59-A6C34878D82A}">
                    <a16:rowId xmlns:a16="http://schemas.microsoft.com/office/drawing/2014/main" val="10000"/>
                  </a:ext>
                </a:extLst>
              </a:tr>
              <a:tr h="457200">
                <a:tc>
                  <a:txBody>
                    <a:bodyPr/>
                    <a:lstStyle/>
                    <a:p>
                      <a:pPr marL="0" algn="ctr" defTabSz="457200" rtl="0" eaLnBrk="1" fontAlgn="ctr" latinLnBrk="0" hangingPunct="1"/>
                      <a:r>
                        <a:rPr lang="en-US" sz="1200" b="0" i="0" u="none" strike="noStrike" kern="1200" dirty="0" smtClean="0">
                          <a:solidFill>
                            <a:schemeClr val="tx1"/>
                          </a:solidFill>
                          <a:effectLst/>
                          <a:latin typeface="Franklin Gothic Book" panose="020B0503020102020204" pitchFamily="34" charset="0"/>
                          <a:ea typeface="+mn-ea"/>
                          <a:cs typeface="+mn-cs"/>
                        </a:rPr>
                        <a:t>1</a:t>
                      </a:r>
                      <a:endParaRPr lang="en-US" sz="1200" b="0"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Calibri" panose="020F0502020204030204" pitchFamily="34" charset="0"/>
                        </a:rPr>
                        <a:t>OPENING BALANCE</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24,422,418,782</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18,316,814,087</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18,316,814,087 </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0.00</a:t>
                      </a:r>
                    </a:p>
                  </a:txBody>
                  <a:tcPr marL="9525" marR="9525" marT="9525" marB="0" anchor="ctr">
                    <a:solidFill>
                      <a:srgbClr val="54B0F0"/>
                    </a:solidFill>
                  </a:tcPr>
                </a:tc>
                <a:extLst>
                  <a:ext uri="{0D108BD9-81ED-4DB2-BD59-A6C34878D82A}">
                    <a16:rowId xmlns:a16="http://schemas.microsoft.com/office/drawing/2014/main" val="10001"/>
                  </a:ext>
                </a:extLst>
              </a:tr>
              <a:tr h="457200">
                <a:tc>
                  <a:txBody>
                    <a:bodyPr/>
                    <a:lstStyle/>
                    <a:p>
                      <a:pPr marL="0" algn="ctr" defTabSz="457200" rtl="0" eaLnBrk="1" fontAlgn="ctr" latinLnBrk="0" hangingPunct="1"/>
                      <a:r>
                        <a:rPr lang="en-US" sz="1200" b="0" i="0" u="none" strike="noStrike" kern="1200" dirty="0" smtClean="0">
                          <a:solidFill>
                            <a:schemeClr val="tx1"/>
                          </a:solidFill>
                          <a:effectLst/>
                          <a:latin typeface="Franklin Gothic Book" panose="020B0503020102020204" pitchFamily="34" charset="0"/>
                          <a:ea typeface="+mn-ea"/>
                          <a:cs typeface="+mn-cs"/>
                        </a:rPr>
                        <a:t>2</a:t>
                      </a:r>
                      <a:endParaRPr lang="en-US" sz="1200" b="0"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INTERNAL REVENUE</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17,032,117,213</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12,774,087,910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12,119,791,901</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654,296,009 </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94.88</a:t>
                      </a:r>
                    </a:p>
                  </a:txBody>
                  <a:tcPr marL="9525" marR="9525" marT="9525" marB="0" anchor="ctr">
                    <a:solidFill>
                      <a:srgbClr val="54B0F0"/>
                    </a:solidFill>
                  </a:tcPr>
                </a:tc>
                <a:extLst>
                  <a:ext uri="{0D108BD9-81ED-4DB2-BD59-A6C34878D82A}">
                    <a16:rowId xmlns:a16="http://schemas.microsoft.com/office/drawing/2014/main" val="10002"/>
                  </a:ext>
                </a:extLst>
              </a:tr>
              <a:tr h="457200">
                <a:tc>
                  <a:txBody>
                    <a:bodyPr/>
                    <a:lstStyle/>
                    <a:p>
                      <a:pPr marL="0" algn="ctr" defTabSz="457200" rtl="0" eaLnBrk="1" fontAlgn="ctr" latinLnBrk="0" hangingPunct="1"/>
                      <a:r>
                        <a:rPr lang="en-US" sz="1200" b="0" i="0" u="none" strike="noStrike" kern="1200" dirty="0" smtClean="0">
                          <a:solidFill>
                            <a:schemeClr val="tx1"/>
                          </a:solidFill>
                          <a:effectLst/>
                          <a:latin typeface="Franklin Gothic Book" panose="020B0503020102020204" pitchFamily="34" charset="0"/>
                          <a:ea typeface="+mn-ea"/>
                          <a:cs typeface="+mn-cs"/>
                        </a:rPr>
                        <a:t>3</a:t>
                      </a:r>
                      <a:endParaRPr lang="en-US" sz="1200" b="0"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STATUTORY ALLOCATION</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29,189,675,754</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21,892,256,816</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33,425,378,553</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(11,533,121,738)</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152.68</a:t>
                      </a:r>
                    </a:p>
                  </a:txBody>
                  <a:tcPr marL="9525" marR="9525" marT="9525" marB="0" anchor="ctr">
                    <a:solidFill>
                      <a:srgbClr val="54B0F0"/>
                    </a:solidFill>
                  </a:tcPr>
                </a:tc>
                <a:extLst>
                  <a:ext uri="{0D108BD9-81ED-4DB2-BD59-A6C34878D82A}">
                    <a16:rowId xmlns:a16="http://schemas.microsoft.com/office/drawing/2014/main" val="10003"/>
                  </a:ext>
                </a:extLst>
              </a:tr>
              <a:tr h="457200">
                <a:tc>
                  <a:txBody>
                    <a:bodyPr/>
                    <a:lstStyle/>
                    <a:p>
                      <a:pPr marL="0" algn="ctr" defTabSz="457200" rtl="0" eaLnBrk="1" fontAlgn="ctr" latinLnBrk="0" hangingPunct="1"/>
                      <a:r>
                        <a:rPr lang="en-US" sz="1200" b="0" i="0" u="none" strike="noStrike" kern="1200" dirty="0">
                          <a:solidFill>
                            <a:schemeClr val="tx1"/>
                          </a:solidFill>
                          <a:effectLst/>
                          <a:latin typeface="Franklin Gothic Book" panose="020B0503020102020204" pitchFamily="34" charset="0"/>
                          <a:ea typeface="+mn-ea"/>
                          <a:cs typeface="+mn-cs"/>
                        </a:rPr>
                        <a:t>4</a:t>
                      </a: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SHARE OF VAT</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11,800,000,000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8,850,000,000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7,292,024,856</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1,557,975,144 </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82.40</a:t>
                      </a:r>
                    </a:p>
                  </a:txBody>
                  <a:tcPr marL="9525" marR="9525" marT="9525" marB="0" anchor="ctr">
                    <a:solidFill>
                      <a:srgbClr val="54B0F0"/>
                    </a:solidFill>
                  </a:tcPr>
                </a:tc>
                <a:extLst>
                  <a:ext uri="{0D108BD9-81ED-4DB2-BD59-A6C34878D82A}">
                    <a16:rowId xmlns:a16="http://schemas.microsoft.com/office/drawing/2014/main" val="10004"/>
                  </a:ext>
                </a:extLst>
              </a:tr>
              <a:tr h="457200">
                <a:tc>
                  <a:txBody>
                    <a:bodyPr/>
                    <a:lstStyle/>
                    <a:p>
                      <a:pPr marL="0" algn="ctr" defTabSz="457200" rtl="0" eaLnBrk="1" fontAlgn="ctr" latinLnBrk="0" hangingPunct="1"/>
                      <a:r>
                        <a:rPr lang="en-US" sz="1200" b="0" i="0" u="none" strike="noStrike" kern="1200" dirty="0">
                          <a:solidFill>
                            <a:schemeClr val="tx1"/>
                          </a:solidFill>
                          <a:effectLst/>
                          <a:latin typeface="Franklin Gothic Book" panose="020B0503020102020204" pitchFamily="34" charset="0"/>
                          <a:ea typeface="+mn-ea"/>
                          <a:cs typeface="+mn-cs"/>
                        </a:rPr>
                        <a:t>5</a:t>
                      </a: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EXCESS CRUDE</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120,000,000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90,000,000 </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0.00</a:t>
                      </a:r>
                    </a:p>
                  </a:txBody>
                  <a:tcPr marL="9525" marR="9525" marT="9525" marB="0" anchor="ctr">
                    <a:solidFill>
                      <a:srgbClr val="54B0F0"/>
                    </a:solidFill>
                  </a:tcPr>
                </a:tc>
                <a:extLst>
                  <a:ext uri="{0D108BD9-81ED-4DB2-BD59-A6C34878D82A}">
                    <a16:rowId xmlns:a16="http://schemas.microsoft.com/office/drawing/2014/main" val="659844412"/>
                  </a:ext>
                </a:extLst>
              </a:tr>
              <a:tr h="457200">
                <a:tc>
                  <a:txBody>
                    <a:bodyPr/>
                    <a:lstStyle/>
                    <a:p>
                      <a:pPr marL="0" algn="ctr" defTabSz="457200" rtl="0" eaLnBrk="1" fontAlgn="ctr" latinLnBrk="0" hangingPunct="1"/>
                      <a:r>
                        <a:rPr lang="en-US" sz="1200" b="0" i="0" u="none" strike="noStrike" kern="1200" dirty="0">
                          <a:solidFill>
                            <a:schemeClr val="tx1"/>
                          </a:solidFill>
                          <a:effectLst/>
                          <a:latin typeface="Franklin Gothic Book" panose="020B0503020102020204" pitchFamily="34" charset="0"/>
                          <a:ea typeface="+mn-ea"/>
                          <a:cs typeface="+mn-cs"/>
                        </a:rPr>
                        <a:t>6</a:t>
                      </a: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EXCHANGE DIFFERENCE</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200,000,000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150,000,000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1,126,181,230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(976,181,230)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750.79</a:t>
                      </a:r>
                    </a:p>
                  </a:txBody>
                  <a:tcPr marL="9525" marR="9525" marT="9525" marB="0" anchor="ctr">
                    <a:solidFill>
                      <a:srgbClr val="54B0F0"/>
                    </a:solidFill>
                  </a:tcPr>
                </a:tc>
                <a:extLst>
                  <a:ext uri="{0D108BD9-81ED-4DB2-BD59-A6C34878D82A}">
                    <a16:rowId xmlns:a16="http://schemas.microsoft.com/office/drawing/2014/main" val="10005"/>
                  </a:ext>
                </a:extLst>
              </a:tr>
              <a:tr h="457200">
                <a:tc>
                  <a:txBody>
                    <a:bodyPr/>
                    <a:lstStyle/>
                    <a:p>
                      <a:pPr marL="0" algn="ctr" defTabSz="457200" rtl="0" eaLnBrk="1" fontAlgn="ctr" latinLnBrk="0" hangingPunct="1"/>
                      <a:r>
                        <a:rPr lang="en-US" sz="1200" b="0" i="0" u="none" strike="noStrike" kern="1200" dirty="0">
                          <a:solidFill>
                            <a:schemeClr val="tx1"/>
                          </a:solidFill>
                          <a:effectLst/>
                          <a:latin typeface="Franklin Gothic Book" panose="020B0503020102020204" pitchFamily="34" charset="0"/>
                          <a:ea typeface="+mn-ea"/>
                          <a:cs typeface="+mn-cs"/>
                        </a:rPr>
                        <a:t>7</a:t>
                      </a: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REFUND FROM FEDERAL GOVERNMENT</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130,893,199</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98,169,899</a:t>
                      </a:r>
                    </a:p>
                  </a:txBody>
                  <a:tcPr marL="9525" marR="9525" marT="9525" marB="0" anchor="ctr">
                    <a:solidFill>
                      <a:srgbClr val="54B0F0"/>
                    </a:solidFill>
                  </a:tcPr>
                </a:tc>
                <a:tc>
                  <a:txBody>
                    <a:bodyPr/>
                    <a:lstStyle/>
                    <a:p>
                      <a:pPr algn="ctr" rtl="0" fontAlgn="ctr"/>
                      <a:r>
                        <a:rPr lang="en-US" sz="1200" b="0" i="0" u="none" strike="noStrike" dirty="0">
                          <a:solidFill>
                            <a:schemeClr val="tx1"/>
                          </a:solidFill>
                          <a:effectLst/>
                          <a:latin typeface="Franklin Gothic Book" panose="020B0503020102020204" pitchFamily="34" charset="0"/>
                        </a:rPr>
                        <a:t>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98,169,899 </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0.00</a:t>
                      </a:r>
                    </a:p>
                  </a:txBody>
                  <a:tcPr marL="9525" marR="9525" marT="9525" marB="0" anchor="ctr">
                    <a:solidFill>
                      <a:srgbClr val="54B0F0"/>
                    </a:solidFill>
                  </a:tcPr>
                </a:tc>
                <a:extLst>
                  <a:ext uri="{0D108BD9-81ED-4DB2-BD59-A6C34878D82A}">
                    <a16:rowId xmlns:a16="http://schemas.microsoft.com/office/drawing/2014/main" val="10006"/>
                  </a:ext>
                </a:extLst>
              </a:tr>
              <a:tr h="457200">
                <a:tc>
                  <a:txBody>
                    <a:bodyPr/>
                    <a:lstStyle/>
                    <a:p>
                      <a:pPr marL="0" algn="ctr" defTabSz="457200" rtl="0" eaLnBrk="1" fontAlgn="ctr" latinLnBrk="0" hangingPunct="1"/>
                      <a:r>
                        <a:rPr lang="en-US" sz="1200" b="0" i="0" u="none" strike="noStrike" kern="1200" dirty="0">
                          <a:solidFill>
                            <a:schemeClr val="tx1"/>
                          </a:solidFill>
                          <a:effectLst/>
                          <a:latin typeface="Franklin Gothic Book" panose="020B0503020102020204" pitchFamily="34" charset="0"/>
                          <a:ea typeface="+mn-ea"/>
                          <a:cs typeface="+mn-cs"/>
                        </a:rPr>
                        <a:t>8</a:t>
                      </a: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NON-OIL REVENUE</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600,000,000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450,000,000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239,549,769</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210,450,231 </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53.23</a:t>
                      </a:r>
                    </a:p>
                  </a:txBody>
                  <a:tcPr marL="9525" marR="9525" marT="9525" marB="0" anchor="ctr">
                    <a:solidFill>
                      <a:srgbClr val="54B0F0"/>
                    </a:solidFill>
                  </a:tcPr>
                </a:tc>
                <a:extLst>
                  <a:ext uri="{0D108BD9-81ED-4DB2-BD59-A6C34878D82A}">
                    <a16:rowId xmlns:a16="http://schemas.microsoft.com/office/drawing/2014/main" val="3720931162"/>
                  </a:ext>
                </a:extLst>
              </a:tr>
              <a:tr h="457200">
                <a:tc>
                  <a:txBody>
                    <a:bodyPr/>
                    <a:lstStyle/>
                    <a:p>
                      <a:pPr marL="0" algn="ctr" defTabSz="457200" rtl="0" eaLnBrk="1" fontAlgn="ctr" latinLnBrk="0" hangingPunct="1"/>
                      <a:r>
                        <a:rPr lang="en-US" sz="1200" b="0" i="0" u="none" strike="noStrike" kern="1200" dirty="0">
                          <a:solidFill>
                            <a:schemeClr val="tx1"/>
                          </a:solidFill>
                          <a:effectLst/>
                          <a:latin typeface="Franklin Gothic Book" panose="020B0503020102020204" pitchFamily="34" charset="0"/>
                          <a:ea typeface="+mn-ea"/>
                          <a:cs typeface="+mn-cs"/>
                        </a:rPr>
                        <a:t>9</a:t>
                      </a: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FOREX EQUALISATION</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600,000,000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450,000,000</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809,660,874</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(359,660,874)</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179.92</a:t>
                      </a:r>
                    </a:p>
                  </a:txBody>
                  <a:tcPr marL="9525" marR="9525" marT="9525" marB="0" anchor="ctr">
                    <a:solidFill>
                      <a:srgbClr val="54B0F0"/>
                    </a:solidFill>
                  </a:tcPr>
                </a:tc>
                <a:extLst>
                  <a:ext uri="{0D108BD9-81ED-4DB2-BD59-A6C34878D82A}">
                    <a16:rowId xmlns:a16="http://schemas.microsoft.com/office/drawing/2014/main" val="1777168284"/>
                  </a:ext>
                </a:extLst>
              </a:tr>
              <a:tr h="457200">
                <a:tc>
                  <a:txBody>
                    <a:bodyPr/>
                    <a:lstStyle/>
                    <a:p>
                      <a:pPr marL="0" algn="ctr" defTabSz="457200" rtl="0" eaLnBrk="1" fontAlgn="ctr" latinLnBrk="0" hangingPunct="1"/>
                      <a:r>
                        <a:rPr lang="en-US" sz="1200" b="0" i="0" u="none" strike="noStrike" kern="1200" dirty="0" smtClean="0">
                          <a:solidFill>
                            <a:schemeClr val="tx1"/>
                          </a:solidFill>
                          <a:effectLst/>
                          <a:latin typeface="Franklin Gothic Book" panose="020B0503020102020204" pitchFamily="34" charset="0"/>
                          <a:ea typeface="+mn-ea"/>
                          <a:cs typeface="+mn-cs"/>
                        </a:rPr>
                        <a:t>10</a:t>
                      </a:r>
                      <a:endParaRPr lang="en-US" sz="1200" b="0"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solidFill>
                      <a:srgbClr val="54B0F0"/>
                    </a:solidFill>
                  </a:tcPr>
                </a:tc>
                <a:tc>
                  <a:txBody>
                    <a:bodyPr/>
                    <a:lstStyle/>
                    <a:p>
                      <a:pPr algn="l" fontAlgn="t"/>
                      <a:r>
                        <a:rPr lang="en-US" sz="1000" b="0" i="0" u="none" strike="noStrike" dirty="0">
                          <a:solidFill>
                            <a:srgbClr val="000000"/>
                          </a:solidFill>
                          <a:effectLst/>
                          <a:latin typeface="Times New Roman" panose="02020603050405020304" pitchFamily="18" charset="0"/>
                        </a:rPr>
                        <a:t>EXCESS BANK CHARGE</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120,698,829</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90,524,122</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8,738,747</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81,785,375 </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9.65</a:t>
                      </a:r>
                    </a:p>
                  </a:txBody>
                  <a:tcPr marL="9525" marR="9525" marT="9525" marB="0" anchor="ctr">
                    <a:solidFill>
                      <a:srgbClr val="54B0F0"/>
                    </a:solidFill>
                  </a:tcPr>
                </a:tc>
                <a:extLst>
                  <a:ext uri="{0D108BD9-81ED-4DB2-BD59-A6C34878D82A}">
                    <a16:rowId xmlns:a16="http://schemas.microsoft.com/office/drawing/2014/main" val="10007"/>
                  </a:ext>
                </a:extLst>
              </a:tr>
              <a:tr h="457200">
                <a:tc gridSpan="2">
                  <a:txBody>
                    <a:bodyPr/>
                    <a:lstStyle/>
                    <a:p>
                      <a:pPr marL="0" algn="ctr" defTabSz="457200" rtl="0" eaLnBrk="1" fontAlgn="ctr" latinLnBrk="0" hangingPunct="1"/>
                      <a:r>
                        <a:rPr lang="en-US" sz="1200" b="0" i="0" u="none" strike="noStrike" kern="1200" dirty="0" smtClean="0">
                          <a:solidFill>
                            <a:schemeClr val="tx1"/>
                          </a:solidFill>
                          <a:effectLst/>
                          <a:latin typeface="Franklin Gothic Book" panose="020B0503020102020204" pitchFamily="34" charset="0"/>
                          <a:ea typeface="+mn-ea"/>
                          <a:cs typeface="+mn-cs"/>
                        </a:rPr>
                        <a:t>Total</a:t>
                      </a:r>
                      <a:endParaRPr lang="en-US" sz="1200" b="0"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solidFill>
                      <a:srgbClr val="54B0F0"/>
                    </a:solidFill>
                  </a:tcPr>
                </a:tc>
                <a:tc hMerge="1">
                  <a:txBody>
                    <a:bodyPr/>
                    <a:lstStyle/>
                    <a:p>
                      <a:pPr algn="l" rtl="0" fontAlgn="t"/>
                      <a:endParaRPr lang="en-US" sz="1200" b="0" i="0" u="none" strike="noStrike" dirty="0">
                        <a:solidFill>
                          <a:srgbClr val="000000"/>
                        </a:solidFill>
                        <a:effectLst/>
                        <a:latin typeface="Franklin Gothic Book" panose="020B0503020102020204" pitchFamily="34" charset="0"/>
                      </a:endParaRPr>
                    </a:p>
                  </a:txBody>
                  <a:tcPr marL="9525" marR="9525" marT="9525" marB="0">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84,215,803,777</a:t>
                      </a: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63,161,852,833</a:t>
                      </a:r>
                    </a:p>
                  </a:txBody>
                  <a:tcPr marL="9525" marR="9525" marT="9525" marB="0" anchor="ctr">
                    <a:solidFill>
                      <a:srgbClr val="54B0F0"/>
                    </a:solidFill>
                  </a:tcPr>
                </a:tc>
                <a:tc>
                  <a:txBody>
                    <a:bodyPr/>
                    <a:lstStyle/>
                    <a:p>
                      <a:pPr algn="ctr" rtl="0" fontAlgn="ctr"/>
                      <a:r>
                        <a:rPr lang="en-US" sz="1200" b="0" i="0" u="none" strike="noStrike" dirty="0" smtClean="0">
                          <a:solidFill>
                            <a:schemeClr val="tx1"/>
                          </a:solidFill>
                          <a:effectLst/>
                          <a:latin typeface="Franklin Gothic Book" panose="020B0503020102020204" pitchFamily="34" charset="0"/>
                        </a:rPr>
                        <a:t>55,021,325,931</a:t>
                      </a:r>
                      <a:endParaRPr lang="en-US" sz="1200" b="0" i="0" u="none" strike="noStrike" dirty="0">
                        <a:solidFill>
                          <a:schemeClr val="tx1"/>
                        </a:solidFill>
                        <a:effectLst/>
                        <a:latin typeface="Franklin Gothic Book" panose="020B0503020102020204" pitchFamily="34" charset="0"/>
                      </a:endParaRPr>
                    </a:p>
                  </a:txBody>
                  <a:tcPr marL="9525" marR="9525" marT="9525" marB="0" anchor="ctr">
                    <a:solidFill>
                      <a:srgbClr val="54B0F0"/>
                    </a:solidFill>
                  </a:tcPr>
                </a:tc>
                <a:tc>
                  <a:txBody>
                    <a:bodyPr/>
                    <a:lstStyle/>
                    <a:p>
                      <a:pPr algn="ctr" rtl="0" fontAlgn="ctr"/>
                      <a:r>
                        <a:rPr lang="en-US" sz="1200" b="0" i="0" u="none" strike="noStrike">
                          <a:solidFill>
                            <a:schemeClr val="tx1"/>
                          </a:solidFill>
                          <a:effectLst/>
                          <a:latin typeface="Franklin Gothic Book" panose="020B0503020102020204" pitchFamily="34" charset="0"/>
                        </a:rPr>
                        <a:t>8,140,526,903 </a:t>
                      </a:r>
                    </a:p>
                  </a:txBody>
                  <a:tcPr marL="9525" marR="9525" marT="9525" marB="0" anchor="ctr">
                    <a:solidFill>
                      <a:srgbClr val="54B0F0"/>
                    </a:solidFill>
                  </a:tcPr>
                </a:tc>
                <a:tc>
                  <a:txBody>
                    <a:bodyPr/>
                    <a:lstStyle/>
                    <a:p>
                      <a:pPr algn="ctr" rtl="0" fontAlgn="ctr"/>
                      <a:r>
                        <a:rPr lang="en-US" sz="1200" b="0" i="0" u="none" strike="noStrike" dirty="0">
                          <a:solidFill>
                            <a:schemeClr val="tx1"/>
                          </a:solidFill>
                          <a:effectLst/>
                          <a:latin typeface="Franklin Gothic Book" panose="020B0503020102020204" pitchFamily="34" charset="0"/>
                        </a:rPr>
                        <a:t>87.11</a:t>
                      </a:r>
                    </a:p>
                  </a:txBody>
                  <a:tcPr marL="9525" marR="9525" marT="9525" marB="0" anchor="ctr">
                    <a:solidFill>
                      <a:srgbClr val="54B0F0"/>
                    </a:solidFill>
                  </a:tcPr>
                </a:tc>
                <a:extLst>
                  <a:ext uri="{0D108BD9-81ED-4DB2-BD59-A6C34878D82A}">
                    <a16:rowId xmlns:a16="http://schemas.microsoft.com/office/drawing/2014/main" val="1907851701"/>
                  </a:ext>
                </a:extLst>
              </a:tr>
            </a:tbl>
          </a:graphicData>
        </a:graphic>
      </p:graphicFrame>
      <p:sp>
        <p:nvSpPr>
          <p:cNvPr id="3" name="Rectangle 1"/>
          <p:cNvSpPr>
            <a:spLocks noChangeArrowheads="1"/>
          </p:cNvSpPr>
          <p:nvPr/>
        </p:nvSpPr>
        <p:spPr bwMode="auto">
          <a:xfrm>
            <a:off x="76200" y="76200"/>
            <a:ext cx="98297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0070C0"/>
                </a:solidFill>
                <a:latin typeface="Lucida Calligraphy" pitchFamily="66" charset="0"/>
                <a:ea typeface="Calibri"/>
                <a:cs typeface="Times New Roman"/>
              </a:rPr>
              <a:t>RECURRENT </a:t>
            </a:r>
            <a:r>
              <a:rPr lang="en-US" b="1" dirty="0">
                <a:solidFill>
                  <a:srgbClr val="0070C0"/>
                </a:solidFill>
                <a:latin typeface="Lucida Calligraphy" pitchFamily="66" charset="0"/>
                <a:ea typeface="Calibri"/>
                <a:cs typeface="Times New Roman"/>
              </a:rPr>
              <a:t>REVENUE PERFORMANCE </a:t>
            </a:r>
            <a:r>
              <a:rPr lang="en-US" b="1" dirty="0" smtClean="0">
                <a:solidFill>
                  <a:srgbClr val="0070C0"/>
                </a:solidFill>
                <a:latin typeface="Lucida Calligraphy" pitchFamily="66" charset="0"/>
                <a:ea typeface="Calibri"/>
                <a:cs typeface="Times New Roman"/>
              </a:rPr>
              <a:t>FOR CUMULATIVE QUARTERS</a:t>
            </a:r>
            <a:endParaRPr lang="en-US" b="1" dirty="0">
              <a:solidFill>
                <a:srgbClr val="0070C0"/>
              </a:solidFill>
              <a:latin typeface="Lucida Calligraphy" pitchFamily="66" charset="0"/>
              <a:ea typeface="Calibri"/>
              <a:cs typeface="Times New Roman"/>
            </a:endParaRPr>
          </a:p>
        </p:txBody>
      </p:sp>
    </p:spTree>
    <p:extLst>
      <p:ext uri="{BB962C8B-B14F-4D97-AF65-F5344CB8AC3E}">
        <p14:creationId xmlns:p14="http://schemas.microsoft.com/office/powerpoint/2010/main" val="32397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3D2646-299B-DE40-A84E-C67BEAC51ED0}"/>
              </a:ext>
            </a:extLst>
          </p:cNvPr>
          <p:cNvSpPr txBox="1"/>
          <p:nvPr/>
        </p:nvSpPr>
        <p:spPr>
          <a:xfrm>
            <a:off x="228600" y="76200"/>
            <a:ext cx="9372600" cy="369332"/>
          </a:xfrm>
          <a:prstGeom prst="rect">
            <a:avLst/>
          </a:prstGeom>
          <a:noFill/>
        </p:spPr>
        <p:txBody>
          <a:bodyPr wrap="square" rtlCol="0">
            <a:spAutoFit/>
          </a:bodyPr>
          <a:lstStyle/>
          <a:p>
            <a:pPr algn="ctr"/>
            <a:r>
              <a:rPr lang="en-US" b="1" dirty="0" smtClean="0">
                <a:solidFill>
                  <a:srgbClr val="0070C0"/>
                </a:solidFill>
                <a:latin typeface="Lucida Calligraphy" pitchFamily="66" charset="0"/>
                <a:ea typeface="Calibri"/>
                <a:cs typeface="Times New Roman"/>
              </a:rPr>
              <a:t>Cumulative quarters Recurrent </a:t>
            </a:r>
            <a:r>
              <a:rPr lang="en-US" b="1" dirty="0">
                <a:solidFill>
                  <a:srgbClr val="0070C0"/>
                </a:solidFill>
                <a:latin typeface="Lucida Calligraphy" pitchFamily="66" charset="0"/>
                <a:ea typeface="Calibri"/>
                <a:cs typeface="Times New Roman"/>
              </a:rPr>
              <a:t>Revenue Analysis</a:t>
            </a:r>
          </a:p>
        </p:txBody>
      </p:sp>
      <p:graphicFrame>
        <p:nvGraphicFramePr>
          <p:cNvPr id="3" name="Chart 2"/>
          <p:cNvGraphicFramePr/>
          <p:nvPr>
            <p:extLst>
              <p:ext uri="{D42A27DB-BD31-4B8C-83A1-F6EECF244321}">
                <p14:modId xmlns:p14="http://schemas.microsoft.com/office/powerpoint/2010/main" val="97402765"/>
              </p:ext>
            </p:extLst>
          </p:nvPr>
        </p:nvGraphicFramePr>
        <p:xfrm>
          <a:off x="76200" y="445532"/>
          <a:ext cx="9677400" cy="6243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225019"/>
      </p:ext>
    </p:extLst>
  </p:cSld>
  <p:clrMapOvr>
    <a:masterClrMapping/>
  </p:clrMapOvr>
</p:sld>
</file>

<file path=ppt/theme/theme1.xml><?xml version="1.0" encoding="utf-8"?>
<a:theme xmlns:a="http://schemas.openxmlformats.org/drawingml/2006/main" name="Sl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10447</TotalTime>
  <Words>2361</Words>
  <Application>Microsoft Office PowerPoint</Application>
  <PresentationFormat>A4 Paper (210x297 mm)</PresentationFormat>
  <Paragraphs>651</Paragraphs>
  <Slides>53</Slides>
  <Notes>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6" baseType="lpstr">
      <vt:lpstr>Arial</vt:lpstr>
      <vt:lpstr>Arial Black</vt:lpstr>
      <vt:lpstr>Berlin Sans FB Demi</vt:lpstr>
      <vt:lpstr>Calibri</vt:lpstr>
      <vt:lpstr>Century Gothic</vt:lpstr>
      <vt:lpstr>Franklin Gothic Book</vt:lpstr>
      <vt:lpstr>Lucida Bright</vt:lpstr>
      <vt:lpstr>Lucida Calligraphy</vt:lpstr>
      <vt:lpstr>Times New Roman</vt:lpstr>
      <vt:lpstr>Tw Cen MT</vt:lpstr>
      <vt:lpstr>Wingdings 3</vt:lpstr>
      <vt:lpstr>Slice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 15 NOTEBOOK PC</cp:lastModifiedBy>
  <cp:revision>796</cp:revision>
  <cp:lastPrinted>2019-11-09T11:53:04Z</cp:lastPrinted>
  <dcterms:created xsi:type="dcterms:W3CDTF">2014-05-14T14:44:41Z</dcterms:created>
  <dcterms:modified xsi:type="dcterms:W3CDTF">2020-10-28T07:23:27Z</dcterms:modified>
</cp:coreProperties>
</file>