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0.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307" r:id="rId3"/>
    <p:sldId id="314" r:id="rId4"/>
    <p:sldId id="296" r:id="rId5"/>
    <p:sldId id="258" r:id="rId6"/>
    <p:sldId id="267" r:id="rId7"/>
    <p:sldId id="306" r:id="rId8"/>
    <p:sldId id="260" r:id="rId9"/>
    <p:sldId id="309" r:id="rId10"/>
    <p:sldId id="299" r:id="rId11"/>
    <p:sldId id="304" r:id="rId12"/>
    <p:sldId id="310" r:id="rId13"/>
    <p:sldId id="308" r:id="rId14"/>
    <p:sldId id="311" r:id="rId15"/>
    <p:sldId id="313" r:id="rId16"/>
    <p:sldId id="312" r:id="rId17"/>
  </p:sldIdLst>
  <p:sldSz cx="9906000" cy="6858000" type="A4"/>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2933">
          <p15:clr>
            <a:srgbClr val="A4A3A4"/>
          </p15:clr>
        </p15:guide>
        <p15:guide id="2" pos="22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33"/>
    <a:srgbClr val="54B0F0"/>
    <a:srgbClr val="FF99FF"/>
    <a:srgbClr val="4434F0"/>
    <a:srgbClr val="4561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059" autoAdjust="0"/>
    <p:restoredTop sz="94343" autoAdjust="0"/>
  </p:normalViewPr>
  <p:slideViewPr>
    <p:cSldViewPr>
      <p:cViewPr varScale="1">
        <p:scale>
          <a:sx n="65" d="100"/>
          <a:sy n="65" d="100"/>
        </p:scale>
        <p:origin x="204" y="78"/>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26" y="-84"/>
      </p:cViewPr>
      <p:guideLst>
        <p:guide orient="horz" pos="2933"/>
        <p:guide pos="222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image" Target="../media/image3.jpeg"/><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9066831522093"/>
          <c:y val="7.7215280845246106E-2"/>
          <c:w val="0.87578165332639202"/>
          <c:h val="0.755926970167767"/>
        </c:manualLayout>
      </c:layout>
      <c:barChart>
        <c:barDir val="col"/>
        <c:grouping val="clustered"/>
        <c:varyColors val="0"/>
        <c:ser>
          <c:idx val="1"/>
          <c:order val="1"/>
          <c:tx>
            <c:strRef>
              <c:f>Sheet1!$D$1</c:f>
              <c:strCache>
                <c:ptCount val="1"/>
                <c:pt idx="0">
                  <c:v>APPROVED ESTIMATES Oct – December. 2018 D</c:v>
                </c:pt>
              </c:strCache>
            </c:strRef>
          </c:tx>
          <c:spPr>
            <a:solidFill>
              <a:schemeClr val="accent2"/>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000" b="0" i="0" u="none" strike="noStrike" kern="1200" baseline="0">
                    <a:solidFill>
                      <a:schemeClr val="tx1">
                        <a:lumMod val="75000"/>
                        <a:lumOff val="25000"/>
                      </a:schemeClr>
                    </a:solidFill>
                    <a:latin typeface="Lucida Bright" panose="020406020505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percentage"/>
            <c:noEndCap val="0"/>
            <c:val val="5"/>
            <c:spPr>
              <a:noFill/>
              <a:ln w="9525" cap="flat" cmpd="sng" algn="ctr">
                <a:solidFill>
                  <a:schemeClr val="tx1">
                    <a:lumMod val="65000"/>
                    <a:lumOff val="35000"/>
                  </a:schemeClr>
                </a:solidFill>
                <a:round/>
              </a:ln>
              <a:effectLst/>
            </c:spPr>
          </c:errBars>
          <c:cat>
            <c:strRef>
              <c:f>Sheet1!$B$2:$B$9</c:f>
              <c:strCache>
                <c:ptCount val="8"/>
                <c:pt idx="0">
                  <c:v>Internal Revenue</c:v>
                </c:pt>
                <c:pt idx="1">
                  <c:v>State share from the federation Account</c:v>
                </c:pt>
                <c:pt idx="2">
                  <c:v>Value Added Tax(VAT)</c:v>
                </c:pt>
                <c:pt idx="3">
                  <c:v>   Excess Crude</c:v>
                </c:pt>
                <c:pt idx="4">
                  <c:v>  Exchange Differentials</c:v>
                </c:pt>
                <c:pt idx="5">
                  <c:v>  Budget Augmentation</c:v>
                </c:pt>
                <c:pt idx="6">
                  <c:v> Forex Equalization </c:v>
                </c:pt>
                <c:pt idx="7">
                  <c:v>Excess Bank Charges</c:v>
                </c:pt>
              </c:strCache>
            </c:strRef>
          </c:cat>
          <c:val>
            <c:numRef>
              <c:f>Sheet1!$D$2:$D$9</c:f>
              <c:numCache>
                <c:formatCode>#,##0</c:formatCode>
                <c:ptCount val="8"/>
                <c:pt idx="0">
                  <c:v>8315385636</c:v>
                </c:pt>
                <c:pt idx="1">
                  <c:v>8364914277</c:v>
                </c:pt>
                <c:pt idx="2">
                  <c:v>3061891035</c:v>
                </c:pt>
                <c:pt idx="3">
                  <c:v>1333375338</c:v>
                </c:pt>
                <c:pt idx="4">
                  <c:v>1038583528</c:v>
                </c:pt>
                <c:pt idx="5">
                  <c:v>594547101</c:v>
                </c:pt>
                <c:pt idx="6" formatCode="General">
                  <c:v>0</c:v>
                </c:pt>
                <c:pt idx="7" formatCode="General">
                  <c:v>0</c:v>
                </c:pt>
              </c:numCache>
            </c:numRef>
          </c:val>
          <c:extLst>
            <c:ext xmlns:c16="http://schemas.microsoft.com/office/drawing/2014/chart" uri="{C3380CC4-5D6E-409C-BE32-E72D297353CC}">
              <c16:uniqueId val="{00000001-8BA2-4ABB-AD7A-F2F0C3F5E8B0}"/>
            </c:ext>
          </c:extLst>
        </c:ser>
        <c:ser>
          <c:idx val="2"/>
          <c:order val="2"/>
          <c:tx>
            <c:strRef>
              <c:f>Sheet1!$E$1</c:f>
              <c:strCache>
                <c:ptCount val="1"/>
                <c:pt idx="0">
                  <c:v>ACTUAL REVENUE AS AT 31/12/18 E  </c:v>
                </c:pt>
              </c:strCache>
            </c:strRef>
          </c:tx>
          <c:spPr>
            <a:solidFill>
              <a:schemeClr val="accent3"/>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000" b="0" i="0" u="none" strike="noStrike" kern="1200" baseline="0">
                    <a:solidFill>
                      <a:schemeClr val="tx1">
                        <a:lumMod val="75000"/>
                        <a:lumOff val="25000"/>
                      </a:schemeClr>
                    </a:solidFill>
                    <a:latin typeface="Lucida Bright" panose="020406020505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percentage"/>
            <c:noEndCap val="0"/>
            <c:val val="5"/>
            <c:spPr>
              <a:noFill/>
              <a:ln w="9525" cap="flat" cmpd="sng" algn="ctr">
                <a:solidFill>
                  <a:schemeClr val="tx1">
                    <a:lumMod val="65000"/>
                    <a:lumOff val="35000"/>
                  </a:schemeClr>
                </a:solidFill>
                <a:round/>
              </a:ln>
              <a:effectLst/>
            </c:spPr>
          </c:errBars>
          <c:cat>
            <c:strRef>
              <c:f>Sheet1!$B$2:$B$9</c:f>
              <c:strCache>
                <c:ptCount val="8"/>
                <c:pt idx="0">
                  <c:v>Internal Revenue</c:v>
                </c:pt>
                <c:pt idx="1">
                  <c:v>State share from the federation Account</c:v>
                </c:pt>
                <c:pt idx="2">
                  <c:v>Value Added Tax(VAT)</c:v>
                </c:pt>
                <c:pt idx="3">
                  <c:v>   Excess Crude</c:v>
                </c:pt>
                <c:pt idx="4">
                  <c:v>  Exchange Differentials</c:v>
                </c:pt>
                <c:pt idx="5">
                  <c:v>  Budget Augmentation</c:v>
                </c:pt>
                <c:pt idx="6">
                  <c:v> Forex Equalization </c:v>
                </c:pt>
                <c:pt idx="7">
                  <c:v>Excess Bank Charges</c:v>
                </c:pt>
              </c:strCache>
            </c:strRef>
          </c:cat>
          <c:val>
            <c:numRef>
              <c:f>Sheet1!$E$2:$E$9</c:f>
              <c:numCache>
                <c:formatCode>#,##0</c:formatCode>
                <c:ptCount val="8"/>
                <c:pt idx="0">
                  <c:v>3432872200</c:v>
                </c:pt>
                <c:pt idx="1">
                  <c:v>12250297861</c:v>
                </c:pt>
                <c:pt idx="2">
                  <c:v>2879425507</c:v>
                </c:pt>
                <c:pt idx="3" formatCode="General">
                  <c:v>0</c:v>
                </c:pt>
                <c:pt idx="4">
                  <c:v>14773646</c:v>
                </c:pt>
                <c:pt idx="5" formatCode="General">
                  <c:v>0</c:v>
                </c:pt>
                <c:pt idx="6">
                  <c:v>813048577</c:v>
                </c:pt>
                <c:pt idx="7">
                  <c:v>34287809</c:v>
                </c:pt>
              </c:numCache>
            </c:numRef>
          </c:val>
          <c:extLst>
            <c:ext xmlns:c16="http://schemas.microsoft.com/office/drawing/2014/chart" uri="{C3380CC4-5D6E-409C-BE32-E72D297353CC}">
              <c16:uniqueId val="{00000002-8BA2-4ABB-AD7A-F2F0C3F5E8B0}"/>
            </c:ext>
          </c:extLst>
        </c:ser>
        <c:dLbls>
          <c:dLblPos val="outEnd"/>
          <c:showLegendKey val="0"/>
          <c:showVal val="1"/>
          <c:showCatName val="0"/>
          <c:showSerName val="0"/>
          <c:showPercent val="0"/>
          <c:showBubbleSize val="0"/>
        </c:dLbls>
        <c:gapWidth val="219"/>
        <c:overlap val="-27"/>
        <c:axId val="-2106363008"/>
        <c:axId val="-2106196272"/>
        <c:extLst>
          <c:ext xmlns:c15="http://schemas.microsoft.com/office/drawing/2012/chart" uri="{02D57815-91ED-43cb-92C2-25804820EDAC}">
            <c15:filteredBarSeries>
              <c15:ser>
                <c:idx val="0"/>
                <c:order val="0"/>
                <c:tx>
                  <c:strRef>
                    <c:extLst>
                      <c:ext uri="{02D57815-91ED-43cb-92C2-25804820EDAC}">
                        <c15:formulaRef>
                          <c15:sqref>Sheet1!$C$1</c15:sqref>
                        </c15:formulaRef>
                      </c:ext>
                    </c:extLst>
                    <c:strCache>
                      <c:ptCount val="1"/>
                      <c:pt idx="0">
                        <c:v>APPROVED ESTIMATES 2018 C</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Sheet1!$B$2:$B$9</c15:sqref>
                        </c15:formulaRef>
                      </c:ext>
                    </c:extLst>
                    <c:strCache>
                      <c:ptCount val="8"/>
                      <c:pt idx="0">
                        <c:v>Internal Revenue</c:v>
                      </c:pt>
                      <c:pt idx="1">
                        <c:v>State share from the federation Account</c:v>
                      </c:pt>
                      <c:pt idx="2">
                        <c:v>Value Added Tax(VAT)</c:v>
                      </c:pt>
                      <c:pt idx="3">
                        <c:v>   Excess Crude</c:v>
                      </c:pt>
                      <c:pt idx="4">
                        <c:v>  Exchange Differentials</c:v>
                      </c:pt>
                      <c:pt idx="5">
                        <c:v>  Budget Augmentation</c:v>
                      </c:pt>
                      <c:pt idx="6">
                        <c:v> Forex Equalization </c:v>
                      </c:pt>
                      <c:pt idx="7">
                        <c:v>Excess Bank Charges</c:v>
                      </c:pt>
                    </c:strCache>
                  </c:strRef>
                </c:cat>
                <c:val>
                  <c:numRef>
                    <c:extLst>
                      <c:ext uri="{02D57815-91ED-43cb-92C2-25804820EDAC}">
                        <c15:formulaRef>
                          <c15:sqref>Sheet1!$C$2:$C$9</c15:sqref>
                        </c15:formulaRef>
                      </c:ext>
                    </c:extLst>
                    <c:numCache>
                      <c:formatCode>#,##0</c:formatCode>
                      <c:ptCount val="8"/>
                      <c:pt idx="0">
                        <c:v>33261542542</c:v>
                      </c:pt>
                      <c:pt idx="1">
                        <c:v>33459657108</c:v>
                      </c:pt>
                      <c:pt idx="2">
                        <c:v>12247564141</c:v>
                      </c:pt>
                      <c:pt idx="3">
                        <c:v>5333501351</c:v>
                      </c:pt>
                      <c:pt idx="4">
                        <c:v>4154334112</c:v>
                      </c:pt>
                      <c:pt idx="5">
                        <c:v>2378188404</c:v>
                      </c:pt>
                      <c:pt idx="6" formatCode="General">
                        <c:v>0</c:v>
                      </c:pt>
                      <c:pt idx="7" formatCode="General">
                        <c:v>0</c:v>
                      </c:pt>
                    </c:numCache>
                  </c:numRef>
                </c:val>
                <c:extLst>
                  <c:ext xmlns:c16="http://schemas.microsoft.com/office/drawing/2014/chart" uri="{C3380CC4-5D6E-409C-BE32-E72D297353CC}">
                    <c16:uniqueId val="{00000000-8BA2-4ABB-AD7A-F2F0C3F5E8B0}"/>
                  </c:ext>
                </c:extLst>
              </c15:ser>
            </c15:filteredBarSeries>
          </c:ext>
        </c:extLst>
      </c:barChart>
      <c:catAx>
        <c:axId val="-2106363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crossAx val="-2106196272"/>
        <c:crosses val="autoZero"/>
        <c:auto val="1"/>
        <c:lblAlgn val="ctr"/>
        <c:lblOffset val="100"/>
        <c:noMultiLvlLbl val="0"/>
      </c:catAx>
      <c:valAx>
        <c:axId val="-21061962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crossAx val="-2106363008"/>
        <c:crosses val="autoZero"/>
        <c:crossBetween val="between"/>
      </c:valAx>
      <c:spPr>
        <a:solidFill>
          <a:schemeClr val="accent1"/>
        </a:solid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95000"/>
                  <a:lumOff val="5000"/>
                </a:schemeClr>
              </a:solidFill>
              <a:latin typeface="Lucida Bright" panose="02040602050505020304" pitchFamily="18" charset="0"/>
              <a:ea typeface="+mn-ea"/>
              <a:cs typeface="+mn-cs"/>
            </a:defRPr>
          </a:pPr>
          <a:endParaRPr lang="en-US"/>
        </a:p>
      </c:txPr>
    </c:legend>
    <c:plotVisOnly val="1"/>
    <c:dispBlanksAs val="gap"/>
    <c:showDLblsOverMax val="0"/>
  </c:chart>
  <c:spPr>
    <a:solidFill>
      <a:srgbClr val="54B0F0"/>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263790463692038"/>
          <c:y val="1.4496573344998542E-2"/>
          <c:w val="0.81502427821522305"/>
          <c:h val="0.84943551326917466"/>
        </c:manualLayout>
      </c:layout>
      <c:barChart>
        <c:barDir val="col"/>
        <c:grouping val="clustered"/>
        <c:varyColors val="0"/>
        <c:ser>
          <c:idx val="0"/>
          <c:order val="0"/>
          <c:tx>
            <c:strRef>
              <c:f>Sheet1!$C$31</c:f>
              <c:strCache>
                <c:ptCount val="1"/>
                <c:pt idx="0">
                  <c:v>Personnel Cost including Statutory Office holders </c:v>
                </c:pt>
              </c:strCache>
            </c:strRef>
          </c:tx>
          <c:spPr>
            <a:solidFill>
              <a:schemeClr val="accent1"/>
            </a:solidFill>
            <a:ln>
              <a:noFill/>
            </a:ln>
            <a:effectLst/>
          </c:spPr>
          <c:invertIfNegative val="0"/>
          <c:dLbls>
            <c:spPr>
              <a:noFill/>
              <a:ln>
                <a:noFill/>
              </a:ln>
              <a:effectLst/>
            </c:spPr>
            <c:txPr>
              <a:bodyPr rot="-540000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Lucida Bright" panose="020406020505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percentage"/>
            <c:noEndCap val="0"/>
            <c:val val="5"/>
            <c:spPr>
              <a:noFill/>
              <a:ln w="9525" cap="flat" cmpd="sng" algn="ctr">
                <a:solidFill>
                  <a:schemeClr val="tx1">
                    <a:lumMod val="65000"/>
                    <a:lumOff val="35000"/>
                  </a:schemeClr>
                </a:solidFill>
                <a:round/>
              </a:ln>
              <a:effectLst/>
            </c:spPr>
          </c:errBars>
          <c:cat>
            <c:strRef>
              <c:extLst>
                <c:ext xmlns:c15="http://schemas.microsoft.com/office/drawing/2012/chart" uri="{02D57815-91ED-43cb-92C2-25804820EDAC}">
                  <c15:fullRef>
                    <c15:sqref>Sheet1!$D$30:$F$30</c15:sqref>
                  </c15:fullRef>
                </c:ext>
              </c:extLst>
              <c:f>Sheet1!$E$30:$F$30</c:f>
              <c:strCache>
                <c:ptCount val="2"/>
                <c:pt idx="0">
                  <c:v>APPROVED ESTIMATES Oct – December. 2018</c:v>
                </c:pt>
                <c:pt idx="1">
                  <c:v>ACTUAL EXPENDITURE  AS AT 31/12/2018</c:v>
                </c:pt>
              </c:strCache>
            </c:strRef>
          </c:cat>
          <c:val>
            <c:numRef>
              <c:extLst>
                <c:ext xmlns:c15="http://schemas.microsoft.com/office/drawing/2012/chart" uri="{02D57815-91ED-43cb-92C2-25804820EDAC}">
                  <c15:fullRef>
                    <c15:sqref>Sheet1!$D$31:$F$31</c15:sqref>
                  </c15:fullRef>
                </c:ext>
              </c:extLst>
              <c:f>Sheet1!$E$31:$F$31</c:f>
              <c:numCache>
                <c:formatCode>#,##0</c:formatCode>
                <c:ptCount val="2"/>
                <c:pt idx="0">
                  <c:v>6997662017</c:v>
                </c:pt>
                <c:pt idx="1">
                  <c:v>2371297444</c:v>
                </c:pt>
              </c:numCache>
            </c:numRef>
          </c:val>
          <c:extLst>
            <c:ext xmlns:c16="http://schemas.microsoft.com/office/drawing/2014/chart" uri="{C3380CC4-5D6E-409C-BE32-E72D297353CC}">
              <c16:uniqueId val="{00000000-BD89-4586-82D5-8BA4B5C679B5}"/>
            </c:ext>
          </c:extLst>
        </c:ser>
        <c:ser>
          <c:idx val="1"/>
          <c:order val="1"/>
          <c:tx>
            <c:strRef>
              <c:f>Sheet1!$C$32</c:f>
              <c:strCache>
                <c:ptCount val="1"/>
                <c:pt idx="0">
                  <c:v>Overhead Costs</c:v>
                </c:pt>
              </c:strCache>
            </c:strRef>
          </c:tx>
          <c:spPr>
            <a:solidFill>
              <a:schemeClr val="accent2"/>
            </a:solidFill>
            <a:ln>
              <a:noFill/>
            </a:ln>
            <a:effectLst/>
          </c:spPr>
          <c:invertIfNegative val="0"/>
          <c:dLbls>
            <c:spPr>
              <a:noFill/>
              <a:ln>
                <a:noFill/>
              </a:ln>
              <a:effectLst/>
            </c:spPr>
            <c:txPr>
              <a:bodyPr rot="-540000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Lucida Bright" panose="020406020505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percentage"/>
            <c:noEndCap val="0"/>
            <c:val val="5"/>
            <c:spPr>
              <a:noFill/>
              <a:ln w="9525" cap="flat" cmpd="sng" algn="ctr">
                <a:solidFill>
                  <a:schemeClr val="tx1">
                    <a:lumMod val="65000"/>
                    <a:lumOff val="35000"/>
                  </a:schemeClr>
                </a:solidFill>
                <a:round/>
              </a:ln>
              <a:effectLst/>
            </c:spPr>
          </c:errBars>
          <c:cat>
            <c:strRef>
              <c:extLst>
                <c:ext xmlns:c15="http://schemas.microsoft.com/office/drawing/2012/chart" uri="{02D57815-91ED-43cb-92C2-25804820EDAC}">
                  <c15:fullRef>
                    <c15:sqref>Sheet1!$D$30:$F$30</c15:sqref>
                  </c15:fullRef>
                </c:ext>
              </c:extLst>
              <c:f>Sheet1!$E$30:$F$30</c:f>
              <c:strCache>
                <c:ptCount val="2"/>
                <c:pt idx="0">
                  <c:v>APPROVED ESTIMATES Oct – December. 2018</c:v>
                </c:pt>
                <c:pt idx="1">
                  <c:v>ACTUAL EXPENDITURE  AS AT 31/12/2018</c:v>
                </c:pt>
              </c:strCache>
            </c:strRef>
          </c:cat>
          <c:val>
            <c:numRef>
              <c:extLst>
                <c:ext xmlns:c15="http://schemas.microsoft.com/office/drawing/2012/chart" uri="{02D57815-91ED-43cb-92C2-25804820EDAC}">
                  <c15:fullRef>
                    <c15:sqref>Sheet1!$D$32:$F$32</c15:sqref>
                  </c15:fullRef>
                </c:ext>
              </c:extLst>
              <c:f>Sheet1!$E$32:$F$32</c:f>
              <c:numCache>
                <c:formatCode>#,##0</c:formatCode>
                <c:ptCount val="2"/>
                <c:pt idx="0">
                  <c:v>10044469541</c:v>
                </c:pt>
                <c:pt idx="1">
                  <c:v>8352483618</c:v>
                </c:pt>
              </c:numCache>
            </c:numRef>
          </c:val>
          <c:extLst>
            <c:ext xmlns:c16="http://schemas.microsoft.com/office/drawing/2014/chart" uri="{C3380CC4-5D6E-409C-BE32-E72D297353CC}">
              <c16:uniqueId val="{00000001-BD89-4586-82D5-8BA4B5C679B5}"/>
            </c:ext>
          </c:extLst>
        </c:ser>
        <c:dLbls>
          <c:dLblPos val="outEnd"/>
          <c:showLegendKey val="0"/>
          <c:showVal val="1"/>
          <c:showCatName val="0"/>
          <c:showSerName val="0"/>
          <c:showPercent val="0"/>
          <c:showBubbleSize val="0"/>
        </c:dLbls>
        <c:gapWidth val="219"/>
        <c:overlap val="-27"/>
        <c:axId val="452925248"/>
        <c:axId val="452929184"/>
      </c:barChart>
      <c:catAx>
        <c:axId val="452925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crossAx val="452929184"/>
        <c:crosses val="autoZero"/>
        <c:auto val="1"/>
        <c:lblAlgn val="ctr"/>
        <c:lblOffset val="100"/>
        <c:noMultiLvlLbl val="0"/>
      </c:catAx>
      <c:valAx>
        <c:axId val="4529291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crossAx val="452925248"/>
        <c:crosses val="autoZero"/>
        <c:crossBetween val="between"/>
      </c:valAx>
      <c:spPr>
        <a:solidFill>
          <a:schemeClr val="accent5">
            <a:lumMod val="20000"/>
            <a:lumOff val="80000"/>
          </a:schemeClr>
        </a:solidFill>
        <a:ln>
          <a:noFill/>
        </a:ln>
        <a:effectLst/>
      </c:spPr>
    </c:plotArea>
    <c:legend>
      <c:legendPos val="b"/>
      <c:layout/>
      <c:overlay val="0"/>
      <c:spPr>
        <a:solidFill>
          <a:schemeClr val="bg1">
            <a:lumMod val="95000"/>
          </a:schemeClr>
        </a:solidFill>
        <a:ln>
          <a:solidFill>
            <a:srgbClr val="0070C0"/>
          </a:solid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legend>
    <c:plotVisOnly val="1"/>
    <c:dispBlanksAs val="gap"/>
    <c:showDLblsOverMax val="0"/>
  </c:chart>
  <c:spPr>
    <a:solidFill>
      <a:srgbClr val="CCFF33"/>
    </a:soli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Sheet1!$B$2</c:f>
              <c:strCache>
                <c:ptCount val="1"/>
                <c:pt idx="0">
                  <c:v>Capital Receipt</c:v>
                </c:pt>
              </c:strCache>
            </c:strRef>
          </c:tx>
          <c:spPr>
            <a:solidFill>
              <a:schemeClr val="accent1"/>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rgbClr val="FF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stdErr"/>
            <c:noEndCap val="0"/>
            <c:spPr>
              <a:noFill/>
              <a:ln w="9525" cap="flat" cmpd="sng" algn="ctr">
                <a:solidFill>
                  <a:schemeClr val="tx1">
                    <a:lumMod val="65000"/>
                    <a:lumOff val="35000"/>
                  </a:schemeClr>
                </a:solidFill>
                <a:round/>
              </a:ln>
              <a:effectLst/>
            </c:spPr>
          </c:errBars>
          <c:cat>
            <c:strRef>
              <c:f>Sheet1!$C$1:$E$1</c:f>
              <c:strCache>
                <c:ptCount val="2"/>
                <c:pt idx="0">
                  <c:v>APPROVED ESTIMATES Oct – December. 2018 D</c:v>
                </c:pt>
                <c:pt idx="1">
                  <c:v>ACTUAL REVENUE  AS AT 31/12/18 E</c:v>
                </c:pt>
              </c:strCache>
              <c:extLst/>
            </c:strRef>
          </c:cat>
          <c:val>
            <c:numRef>
              <c:f>Sheet1!$C$2:$E$2</c:f>
              <c:numCache>
                <c:formatCode>#,##0</c:formatCode>
                <c:ptCount val="2"/>
                <c:pt idx="0">
                  <c:v>15210766709</c:v>
                </c:pt>
                <c:pt idx="1">
                  <c:v>13840370824</c:v>
                </c:pt>
              </c:numCache>
              <c:extLst/>
            </c:numRef>
          </c:val>
          <c:extLst>
            <c:ext xmlns:c16="http://schemas.microsoft.com/office/drawing/2014/chart" uri="{C3380CC4-5D6E-409C-BE32-E72D297353CC}">
              <c16:uniqueId val="{00000000-8F2A-4555-8157-12DB21DD0306}"/>
            </c:ext>
          </c:extLst>
        </c:ser>
        <c:dLbls>
          <c:dLblPos val="outEnd"/>
          <c:showLegendKey val="0"/>
          <c:showVal val="1"/>
          <c:showCatName val="0"/>
          <c:showSerName val="0"/>
          <c:showPercent val="0"/>
          <c:showBubbleSize val="0"/>
        </c:dLbls>
        <c:gapWidth val="219"/>
        <c:overlap val="-27"/>
        <c:axId val="-2105814880"/>
        <c:axId val="-2106179520"/>
      </c:barChart>
      <c:catAx>
        <c:axId val="-2105814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106179520"/>
        <c:crosses val="autoZero"/>
        <c:auto val="1"/>
        <c:lblAlgn val="ctr"/>
        <c:lblOffset val="100"/>
        <c:noMultiLvlLbl val="0"/>
      </c:catAx>
      <c:valAx>
        <c:axId val="-21061795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05814880"/>
        <c:crosses val="autoZero"/>
        <c:crossBetween val="between"/>
      </c:valAx>
      <c:spPr>
        <a:solidFill>
          <a:schemeClr val="accent4"/>
        </a:solidFill>
        <a:ln>
          <a:noFill/>
        </a:ln>
        <a:effectLst/>
      </c:spPr>
    </c:plotArea>
    <c:legend>
      <c:legendPos val="r"/>
      <c:layout/>
      <c:overlay val="0"/>
      <c:spPr>
        <a:solidFill>
          <a:schemeClr val="bg1">
            <a:lumMod val="75000"/>
          </a:schemeClr>
        </a:solid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blipFill>
      <a:blip xmlns:r="http://schemas.openxmlformats.org/officeDocument/2006/relationships" r:embed="rId3"/>
      <a:tile tx="0" ty="0" sx="100000" sy="100000" flip="none" algn="tl"/>
    </a:blip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Sheet1!$B$2</c:f>
              <c:strCache>
                <c:ptCount val="1"/>
                <c:pt idx="0">
                  <c:v>Capital exp.</c:v>
                </c:pt>
              </c:strCache>
            </c:strRef>
          </c:tx>
          <c:spPr>
            <a:solidFill>
              <a:schemeClr val="bg1">
                <a:lumMod val="75000"/>
              </a:schemeClr>
            </a:solidFill>
            <a:ln>
              <a:noFill/>
            </a:ln>
            <a:effectLst/>
          </c:spPr>
          <c:invertIfNegative val="0"/>
          <c:dLbls>
            <c:spPr>
              <a:noFill/>
              <a:ln>
                <a:noFill/>
              </a:ln>
              <a:effectLst/>
            </c:spPr>
            <c:txPr>
              <a:bodyPr rot="-540000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Lucida Bright" panose="020406020505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percentage"/>
            <c:noEndCap val="0"/>
            <c:val val="5"/>
            <c:spPr>
              <a:noFill/>
              <a:ln w="9525" cap="flat" cmpd="sng" algn="ctr">
                <a:solidFill>
                  <a:schemeClr val="tx1">
                    <a:lumMod val="65000"/>
                    <a:lumOff val="35000"/>
                  </a:schemeClr>
                </a:solidFill>
                <a:round/>
              </a:ln>
              <a:effectLst/>
            </c:spPr>
          </c:errBars>
          <c:cat>
            <c:strRef>
              <c:extLst>
                <c:ext xmlns:c15="http://schemas.microsoft.com/office/drawing/2012/chart" uri="{02D57815-91ED-43cb-92C2-25804820EDAC}">
                  <c15:fullRef>
                    <c15:sqref>Sheet1!$C$1:$E$1</c15:sqref>
                  </c15:fullRef>
                </c:ext>
              </c:extLst>
              <c:f>Sheet1!$D$1:$E$1</c:f>
              <c:strCache>
                <c:ptCount val="2"/>
                <c:pt idx="0">
                  <c:v>APPROVED ESTIMATES Oct – December. 2018 D</c:v>
                </c:pt>
                <c:pt idx="1">
                  <c:v>ACTUAL EXPENDITURE E</c:v>
                </c:pt>
              </c:strCache>
            </c:strRef>
          </c:cat>
          <c:val>
            <c:numRef>
              <c:extLst>
                <c:ext xmlns:c15="http://schemas.microsoft.com/office/drawing/2012/chart" uri="{02D57815-91ED-43cb-92C2-25804820EDAC}">
                  <c15:fullRef>
                    <c15:sqref>Sheet1!$C$2:$E$2</c15:sqref>
                  </c15:fullRef>
                </c:ext>
              </c:extLst>
              <c:f>Sheet1!$D$2:$E$2</c:f>
              <c:numCache>
                <c:formatCode>#,##0</c:formatCode>
                <c:ptCount val="2"/>
                <c:pt idx="0">
                  <c:v>20877332065</c:v>
                </c:pt>
                <c:pt idx="1">
                  <c:v>14722374469</c:v>
                </c:pt>
              </c:numCache>
            </c:numRef>
          </c:val>
          <c:extLst>
            <c:ext xmlns:c16="http://schemas.microsoft.com/office/drawing/2014/chart" uri="{C3380CC4-5D6E-409C-BE32-E72D297353CC}">
              <c16:uniqueId val="{00000000-037F-4EF0-8DE0-24F37666268C}"/>
            </c:ext>
          </c:extLst>
        </c:ser>
        <c:dLbls>
          <c:dLblPos val="outEnd"/>
          <c:showLegendKey val="0"/>
          <c:showVal val="1"/>
          <c:showCatName val="0"/>
          <c:showSerName val="0"/>
          <c:showPercent val="0"/>
          <c:showBubbleSize val="0"/>
        </c:dLbls>
        <c:gapWidth val="219"/>
        <c:overlap val="-27"/>
        <c:axId val="206075944"/>
        <c:axId val="206078568"/>
      </c:barChart>
      <c:catAx>
        <c:axId val="206075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crossAx val="206078568"/>
        <c:crosses val="autoZero"/>
        <c:auto val="1"/>
        <c:lblAlgn val="ctr"/>
        <c:lblOffset val="100"/>
        <c:noMultiLvlLbl val="0"/>
      </c:catAx>
      <c:valAx>
        <c:axId val="2060785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6075944"/>
        <c:crosses val="autoZero"/>
        <c:crossBetween val="between"/>
      </c:valAx>
      <c:spPr>
        <a:solidFill>
          <a:srgbClr val="00B0F0"/>
        </a:solidFill>
        <a:ln>
          <a:noFill/>
        </a:ln>
        <a:effectLst/>
      </c:spPr>
    </c:plotArea>
    <c:legend>
      <c:legendPos val="r"/>
      <c:layout>
        <c:manualLayout>
          <c:xMode val="edge"/>
          <c:yMode val="edge"/>
          <c:x val="0.86011261966682673"/>
          <c:y val="0.29019218047946482"/>
          <c:w val="0.13087099144898456"/>
          <c:h val="0.2789836154388223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legend>
    <c:plotVisOnly val="1"/>
    <c:dispBlanksAs val="gap"/>
    <c:showDLblsOverMax val="0"/>
  </c:chart>
  <c:spPr>
    <a:solidFill>
      <a:srgbClr val="92D050"/>
    </a:solid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smtClean="0"/>
              <a:t>ACTUAL EXPENDITURE</a:t>
            </a:r>
            <a:r>
              <a:rPr lang="en-US" baseline="0" dirty="0" smtClean="0"/>
              <a:t> BY SECTOR</a:t>
            </a:r>
            <a:endParaRPr lang="en-US" dirty="0"/>
          </a:p>
        </c:rich>
      </c:tx>
      <c:layout>
        <c:manualLayout>
          <c:xMode val="edge"/>
          <c:yMode val="edge"/>
          <c:x val="0.44045494835686189"/>
          <c:y val="2.467704027631623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Sheet1!$E$21</c:f>
              <c:strCache>
                <c:ptCount val="1"/>
                <c:pt idx="0">
                  <c:v>ACTUAL EXPENDITURE </c:v>
                </c:pt>
              </c:strCache>
            </c:strRef>
          </c:tx>
          <c:spPr>
            <a:solidFill>
              <a:schemeClr val="accent1"/>
            </a:solidFill>
            <a:ln>
              <a:noFill/>
            </a:ln>
            <a:effectLst/>
          </c:spPr>
          <c:invertIfNegative val="0"/>
          <c:dLbls>
            <c:spPr>
              <a:noFill/>
              <a:ln>
                <a:noFill/>
              </a:ln>
              <a:effectLst/>
            </c:spPr>
            <c:txPr>
              <a:bodyPr rot="-5400000" spcFirstLastPara="1" vertOverflow="ellipsis" vert="horz" wrap="square" lIns="38100" tIns="19050" rIns="38100" bIns="19050" anchor="ctr" anchorCtr="1">
                <a:spAutoFit/>
              </a:bodyPr>
              <a:lstStyle/>
              <a:p>
                <a:pPr>
                  <a:defRPr sz="1100" b="0" i="0" u="none" strike="noStrike" kern="1200" baseline="0">
                    <a:solidFill>
                      <a:schemeClr val="accent1"/>
                    </a:solidFill>
                    <a:latin typeface="Lucida Bright" panose="02040602050505020304"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percentage"/>
            <c:noEndCap val="0"/>
            <c:val val="5"/>
            <c:spPr>
              <a:noFill/>
              <a:ln w="9525" cap="flat" cmpd="sng" algn="ctr">
                <a:solidFill>
                  <a:schemeClr val="tx1">
                    <a:lumMod val="65000"/>
                    <a:lumOff val="35000"/>
                  </a:schemeClr>
                </a:solidFill>
                <a:round/>
              </a:ln>
              <a:effectLst/>
            </c:spPr>
          </c:errBars>
          <c:cat>
            <c:strRef>
              <c:f>Sheet1!$D$22:$D$25</c:f>
              <c:strCache>
                <c:ptCount val="4"/>
                <c:pt idx="0">
                  <c:v>Administrative </c:v>
                </c:pt>
                <c:pt idx="1">
                  <c:v>Economic</c:v>
                </c:pt>
                <c:pt idx="2">
                  <c:v>Law and Justice</c:v>
                </c:pt>
                <c:pt idx="3">
                  <c:v>Social Service</c:v>
                </c:pt>
              </c:strCache>
            </c:strRef>
          </c:cat>
          <c:val>
            <c:numRef>
              <c:f>Sheet1!$E$22:$E$25</c:f>
              <c:numCache>
                <c:formatCode>#,##0</c:formatCode>
                <c:ptCount val="4"/>
                <c:pt idx="0">
                  <c:v>1395657451</c:v>
                </c:pt>
                <c:pt idx="1">
                  <c:v>9962606696</c:v>
                </c:pt>
                <c:pt idx="2" formatCode="General">
                  <c:v>0</c:v>
                </c:pt>
                <c:pt idx="3">
                  <c:v>3364110322</c:v>
                </c:pt>
              </c:numCache>
            </c:numRef>
          </c:val>
          <c:extLst>
            <c:ext xmlns:c16="http://schemas.microsoft.com/office/drawing/2014/chart" uri="{C3380CC4-5D6E-409C-BE32-E72D297353CC}">
              <c16:uniqueId val="{00000000-F133-475D-8087-429CCFE8AFD1}"/>
            </c:ext>
          </c:extLst>
        </c:ser>
        <c:dLbls>
          <c:dLblPos val="outEnd"/>
          <c:showLegendKey val="0"/>
          <c:showVal val="1"/>
          <c:showCatName val="0"/>
          <c:showSerName val="0"/>
          <c:showPercent val="0"/>
          <c:showBubbleSize val="0"/>
        </c:dLbls>
        <c:gapWidth val="219"/>
        <c:overlap val="-27"/>
        <c:axId val="206845704"/>
        <c:axId val="206841768"/>
      </c:barChart>
      <c:catAx>
        <c:axId val="206845704"/>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Lucida Bright" panose="02040602050505020304" pitchFamily="18" charset="0"/>
                    <a:ea typeface="+mn-ea"/>
                    <a:cs typeface="+mn-cs"/>
                  </a:defRPr>
                </a:pPr>
                <a:r>
                  <a:rPr lang="en-US" sz="1200" dirty="0" smtClean="0">
                    <a:latin typeface="Lucida Bright" panose="02040602050505020304" pitchFamily="18" charset="0"/>
                  </a:rPr>
                  <a:t>SECTOR</a:t>
                </a:r>
                <a:endParaRPr lang="en-US" sz="1200" dirty="0">
                  <a:latin typeface="Lucida Bright" panose="02040602050505020304" pitchFamily="18" charset="0"/>
                </a:endParaRPr>
              </a:p>
            </c:rich>
          </c:tx>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crossAx val="206841768"/>
        <c:crosses val="autoZero"/>
        <c:auto val="1"/>
        <c:lblAlgn val="ctr"/>
        <c:lblOffset val="100"/>
        <c:noMultiLvlLbl val="0"/>
      </c:catAx>
      <c:valAx>
        <c:axId val="2068417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Lucida Bright" panose="02040602050505020304" pitchFamily="18" charset="0"/>
                <a:ea typeface="+mn-ea"/>
                <a:cs typeface="+mn-cs"/>
              </a:defRPr>
            </a:pPr>
            <a:endParaRPr lang="en-US"/>
          </a:p>
        </c:txPr>
        <c:crossAx val="206845704"/>
        <c:crosses val="autoZero"/>
        <c:crossBetween val="between"/>
      </c:valAx>
      <c:spPr>
        <a:solidFill>
          <a:schemeClr val="accent3">
            <a:lumMod val="40000"/>
            <a:lumOff val="60000"/>
          </a:schemeClr>
        </a:solid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accent6">
        <a:lumMod val="20000"/>
        <a:lumOff val="80000"/>
      </a:schemeClr>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1"/>
            <a:ext cx="30559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9" y="1"/>
            <a:ext cx="3055937" cy="465138"/>
          </a:xfrm>
          <a:prstGeom prst="rect">
            <a:avLst/>
          </a:prstGeom>
        </p:spPr>
        <p:txBody>
          <a:bodyPr vert="horz" lIns="91440" tIns="45720" rIns="91440" bIns="45720" rtlCol="0"/>
          <a:lstStyle>
            <a:lvl1pPr algn="r">
              <a:defRPr sz="1200"/>
            </a:lvl1pPr>
          </a:lstStyle>
          <a:p>
            <a:fld id="{FCD319F7-7B73-423C-8F1B-E4734205D894}" type="datetimeFigureOut">
              <a:rPr lang="en-US" smtClean="0"/>
              <a:pPr/>
              <a:t>2/26/2019</a:t>
            </a:fld>
            <a:endParaRPr lang="en-US"/>
          </a:p>
        </p:txBody>
      </p:sp>
      <p:sp>
        <p:nvSpPr>
          <p:cNvPr id="4" name="Slide Image Placeholder 3"/>
          <p:cNvSpPr>
            <a:spLocks noGrp="1" noRot="1" noChangeAspect="1"/>
          </p:cNvSpPr>
          <p:nvPr>
            <p:ph type="sldImg" idx="2"/>
          </p:nvPr>
        </p:nvSpPr>
        <p:spPr>
          <a:xfrm>
            <a:off x="1006475" y="698500"/>
            <a:ext cx="504190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1" y="4421193"/>
            <a:ext cx="5643563" cy="41894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5" y="8842376"/>
            <a:ext cx="305593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9" y="8842376"/>
            <a:ext cx="3055937" cy="465138"/>
          </a:xfrm>
          <a:prstGeom prst="rect">
            <a:avLst/>
          </a:prstGeom>
        </p:spPr>
        <p:txBody>
          <a:bodyPr vert="horz" lIns="91440" tIns="45720" rIns="91440" bIns="45720" rtlCol="0" anchor="b"/>
          <a:lstStyle>
            <a:lvl1pPr algn="r">
              <a:defRPr sz="1200"/>
            </a:lvl1pPr>
          </a:lstStyle>
          <a:p>
            <a:fld id="{26711316-32DC-442B-8D50-796A67458483}" type="slidenum">
              <a:rPr lang="en-US" smtClean="0"/>
              <a:pPr/>
              <a:t>‹#›</a:t>
            </a:fld>
            <a:endParaRPr lang="en-US"/>
          </a:p>
        </p:txBody>
      </p:sp>
    </p:spTree>
    <p:extLst>
      <p:ext uri="{BB962C8B-B14F-4D97-AF65-F5344CB8AC3E}">
        <p14:creationId xmlns:p14="http://schemas.microsoft.com/office/powerpoint/2010/main" val="4640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4" name="Slide Number Placeholder 3"/>
          <p:cNvSpPr>
            <a:spLocks noGrp="1"/>
          </p:cNvSpPr>
          <p:nvPr>
            <p:ph type="sldNum" sz="quarter" idx="10"/>
          </p:nvPr>
        </p:nvSpPr>
        <p:spPr/>
        <p:txBody>
          <a:bodyPr/>
          <a:lstStyle/>
          <a:p>
            <a:fld id="{26711316-32DC-442B-8D50-796A67458483}" type="slidenum">
              <a:rPr lang="en-US" smtClean="0"/>
              <a:pPr/>
              <a:t>1</a:t>
            </a:fld>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9918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13</a:t>
            </a:fld>
            <a:endParaRPr lang="en-US"/>
          </a:p>
        </p:txBody>
      </p:sp>
    </p:spTree>
    <p:extLst>
      <p:ext uri="{BB962C8B-B14F-4D97-AF65-F5344CB8AC3E}">
        <p14:creationId xmlns:p14="http://schemas.microsoft.com/office/powerpoint/2010/main" val="1100800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2</a:t>
            </a:fld>
            <a:endParaRPr lang="en-US"/>
          </a:p>
        </p:txBody>
      </p:sp>
    </p:spTree>
    <p:extLst>
      <p:ext uri="{BB962C8B-B14F-4D97-AF65-F5344CB8AC3E}">
        <p14:creationId xmlns:p14="http://schemas.microsoft.com/office/powerpoint/2010/main" val="1960088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4</a:t>
            </a:fld>
            <a:endParaRPr lang="en-US"/>
          </a:p>
        </p:txBody>
      </p:sp>
    </p:spTree>
    <p:extLst>
      <p:ext uri="{BB962C8B-B14F-4D97-AF65-F5344CB8AC3E}">
        <p14:creationId xmlns:p14="http://schemas.microsoft.com/office/powerpoint/2010/main" val="1745810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5</a:t>
            </a:fld>
            <a:endParaRPr lang="en-US"/>
          </a:p>
        </p:txBody>
      </p:sp>
    </p:spTree>
    <p:extLst>
      <p:ext uri="{BB962C8B-B14F-4D97-AF65-F5344CB8AC3E}">
        <p14:creationId xmlns:p14="http://schemas.microsoft.com/office/powerpoint/2010/main" val="3107235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711316-32DC-442B-8D50-796A67458483}" type="slidenum">
              <a:rPr lang="en-US" smtClean="0"/>
              <a:pPr/>
              <a:t>6</a:t>
            </a:fld>
            <a:endParaRPr lang="en-US"/>
          </a:p>
        </p:txBody>
      </p:sp>
    </p:spTree>
    <p:extLst>
      <p:ext uri="{BB962C8B-B14F-4D97-AF65-F5344CB8AC3E}">
        <p14:creationId xmlns:p14="http://schemas.microsoft.com/office/powerpoint/2010/main" val="2581100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7</a:t>
            </a:fld>
            <a:endParaRPr lang="en-US"/>
          </a:p>
        </p:txBody>
      </p:sp>
    </p:spTree>
    <p:extLst>
      <p:ext uri="{BB962C8B-B14F-4D97-AF65-F5344CB8AC3E}">
        <p14:creationId xmlns:p14="http://schemas.microsoft.com/office/powerpoint/2010/main" val="1535523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4" name="Slide Number Placeholder 3"/>
          <p:cNvSpPr>
            <a:spLocks noGrp="1"/>
          </p:cNvSpPr>
          <p:nvPr>
            <p:ph type="sldNum" sz="quarter" idx="10"/>
          </p:nvPr>
        </p:nvSpPr>
        <p:spPr/>
        <p:txBody>
          <a:bodyPr/>
          <a:lstStyle/>
          <a:p>
            <a:fld id="{26711316-32DC-442B-8D50-796A67458483}" type="slidenum">
              <a:rPr lang="en-US" smtClean="0"/>
              <a:pPr/>
              <a:t>8</a:t>
            </a:fld>
            <a:endParaRPr lang="en-US"/>
          </a:p>
        </p:txBody>
      </p:sp>
    </p:spTree>
    <p:extLst>
      <p:ext uri="{BB962C8B-B14F-4D97-AF65-F5344CB8AC3E}">
        <p14:creationId xmlns:p14="http://schemas.microsoft.com/office/powerpoint/2010/main" val="3873021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06475" y="698500"/>
            <a:ext cx="5041900" cy="34925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6711316-32DC-442B-8D50-796A67458483}" type="slidenum">
              <a:rPr lang="en-US" smtClean="0"/>
              <a:pPr/>
              <a:t>9</a:t>
            </a:fld>
            <a:endParaRPr lang="en-US"/>
          </a:p>
        </p:txBody>
      </p:sp>
    </p:spTree>
    <p:extLst>
      <p:ext uri="{BB962C8B-B14F-4D97-AF65-F5344CB8AC3E}">
        <p14:creationId xmlns:p14="http://schemas.microsoft.com/office/powerpoint/2010/main" val="3856333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6711316-32DC-442B-8D50-796A67458483}" type="slidenum">
              <a:rPr lang="en-US" smtClean="0"/>
              <a:pPr/>
              <a:t>11</a:t>
            </a:fld>
            <a:endParaRPr lang="en-US"/>
          </a:p>
        </p:txBody>
      </p:sp>
    </p:spTree>
    <p:extLst>
      <p:ext uri="{BB962C8B-B14F-4D97-AF65-F5344CB8AC3E}">
        <p14:creationId xmlns:p14="http://schemas.microsoft.com/office/powerpoint/2010/main" val="721432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57212" y="5349903"/>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412750" y="4853412"/>
            <a:ext cx="9163050" cy="1222375"/>
          </a:xfrm>
        </p:spPr>
        <p:txBody>
          <a:bodyPr anchor="t"/>
          <a:lstStyle/>
          <a:p>
            <a:r>
              <a:rPr kumimoji="0" lang="en-US"/>
              <a:t>Click to edit Master title style</a:t>
            </a:r>
          </a:p>
        </p:txBody>
      </p:sp>
      <p:sp>
        <p:nvSpPr>
          <p:cNvPr id="9" name="Subtitle 8"/>
          <p:cNvSpPr>
            <a:spLocks noGrp="1"/>
          </p:cNvSpPr>
          <p:nvPr>
            <p:ph type="subTitle" idx="1"/>
          </p:nvPr>
        </p:nvSpPr>
        <p:spPr>
          <a:xfrm>
            <a:off x="412750" y="3886200"/>
            <a:ext cx="916305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0C3D43BD-8F85-45C6-BB35-6A1A23AF46E0}" type="datetimeFigureOut">
              <a:rPr lang="en-US" smtClean="0"/>
              <a:pPr/>
              <a:t>2/26/2019</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915400" y="6473952"/>
            <a:ext cx="822198" cy="246888"/>
          </a:xfrm>
        </p:spPr>
        <p:txBody>
          <a:bodyPr/>
          <a:lstStyle/>
          <a:p>
            <a:fld id="{04D38BEB-D161-42A8-9CCF-BCC5450D92A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3D43BD-8F85-45C6-BB35-6A1A23AF46E0}"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29500" y="549277"/>
            <a:ext cx="1981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95300" y="549277"/>
            <a:ext cx="67691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C3D43BD-8F85-45C6-BB35-6A1A23AF46E0}"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0C3D43BD-8F85-45C6-BB35-6A1A23AF46E0}" type="datetimeFigureOut">
              <a:rPr lang="en-US" smtClean="0"/>
              <a:pPr/>
              <a:t>2/26/2019</a:t>
            </a:fld>
            <a:endParaRPr lang="en-US"/>
          </a:p>
        </p:txBody>
      </p:sp>
      <p:sp>
        <p:nvSpPr>
          <p:cNvPr id="19" name="Footer Placeholder 18"/>
          <p:cNvSpPr>
            <a:spLocks noGrp="1"/>
          </p:cNvSpPr>
          <p:nvPr>
            <p:ph type="ftr" sz="quarter" idx="11"/>
          </p:nvPr>
        </p:nvSpPr>
        <p:spPr>
          <a:xfrm>
            <a:off x="3879850" y="76201"/>
            <a:ext cx="3136900" cy="288925"/>
          </a:xfrm>
        </p:spPr>
        <p:txBody>
          <a:bodyPr/>
          <a:lstStyle/>
          <a:p>
            <a:endParaRPr lang="en-US"/>
          </a:p>
        </p:txBody>
      </p:sp>
      <p:sp>
        <p:nvSpPr>
          <p:cNvPr id="16" name="Slide Number Placeholder 15"/>
          <p:cNvSpPr>
            <a:spLocks noGrp="1"/>
          </p:cNvSpPr>
          <p:nvPr>
            <p:ph type="sldNum" sz="quarter" idx="12"/>
          </p:nvPr>
        </p:nvSpPr>
        <p:spPr>
          <a:xfrm>
            <a:off x="8915400" y="6473952"/>
            <a:ext cx="822198" cy="246888"/>
          </a:xfrm>
        </p:spPr>
        <p:txBody>
          <a:bodyPr/>
          <a:lstStyle/>
          <a:p>
            <a:fld id="{04D38BEB-D161-42A8-9CCF-BCC5450D92A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57212" y="3444903"/>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412750" y="1676400"/>
            <a:ext cx="916305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0C3D43BD-8F85-45C6-BB35-6A1A23AF46E0}" type="datetimeFigureOut">
              <a:rPr lang="en-US" smtClean="0"/>
              <a:pPr/>
              <a:t>2/26/2019</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4D38BEB-D161-42A8-9CCF-BCC5450D92AD}" type="slidenum">
              <a:rPr lang="en-US" smtClean="0"/>
              <a:pPr/>
              <a:t>‹#›</a:t>
            </a:fld>
            <a:endParaRPr lang="en-US"/>
          </a:p>
        </p:txBody>
      </p:sp>
      <p:sp>
        <p:nvSpPr>
          <p:cNvPr id="8" name="Title 7"/>
          <p:cNvSpPr>
            <a:spLocks noGrp="1"/>
          </p:cNvSpPr>
          <p:nvPr>
            <p:ph type="title"/>
          </p:nvPr>
        </p:nvSpPr>
        <p:spPr>
          <a:xfrm>
            <a:off x="195515" y="2947086"/>
            <a:ext cx="94107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26898" y="457200"/>
            <a:ext cx="9410700" cy="841248"/>
          </a:xfrm>
        </p:spPr>
        <p:txBody>
          <a:bodyPr/>
          <a:lstStyle/>
          <a:p>
            <a:r>
              <a:rPr kumimoji="0" lang="en-US"/>
              <a:t>Click to edit Master title style</a:t>
            </a:r>
          </a:p>
        </p:txBody>
      </p:sp>
      <p:sp>
        <p:nvSpPr>
          <p:cNvPr id="14" name="Content Placeholder 13"/>
          <p:cNvSpPr>
            <a:spLocks noGrp="1"/>
          </p:cNvSpPr>
          <p:nvPr>
            <p:ph sz="half" idx="1"/>
          </p:nvPr>
        </p:nvSpPr>
        <p:spPr>
          <a:xfrm>
            <a:off x="330200" y="1600200"/>
            <a:ext cx="454025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5035550" y="1600200"/>
            <a:ext cx="470535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0C3D43BD-8F85-45C6-BB35-6A1A23AF46E0}" type="datetimeFigureOut">
              <a:rPr lang="en-US" smtClean="0"/>
              <a:pPr/>
              <a:t>2/26/2019</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30200" y="5410200"/>
            <a:ext cx="932815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304898" y="666750"/>
            <a:ext cx="4648102"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5032111" y="666750"/>
            <a:ext cx="464992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304898" y="1316038"/>
            <a:ext cx="4648102"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5036124" y="1316038"/>
            <a:ext cx="4645914"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0C3D43BD-8F85-45C6-BB35-6A1A23AF46E0}" type="datetimeFigureOut">
              <a:rPr lang="en-US" smtClean="0"/>
              <a:pPr/>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915400" y="6477000"/>
            <a:ext cx="825500" cy="246888"/>
          </a:xfrm>
        </p:spPr>
        <p:txBody>
          <a:bodyPr/>
          <a:lstStyle/>
          <a:p>
            <a:fld id="{04D38BEB-D161-42A8-9CCF-BCC5450D92AD}" type="slidenum">
              <a:rPr lang="en-US" smtClean="0"/>
              <a:pPr/>
              <a:t>‹#›</a:t>
            </a:fld>
            <a:endParaRPr lang="en-US"/>
          </a:p>
        </p:txBody>
      </p:sp>
      <p:sp>
        <p:nvSpPr>
          <p:cNvPr id="11" name="Straight Connector 10"/>
          <p:cNvSpPr>
            <a:spLocks noChangeShapeType="1"/>
          </p:cNvSpPr>
          <p:nvPr/>
        </p:nvSpPr>
        <p:spPr bwMode="auto">
          <a:xfrm>
            <a:off x="557212" y="6019801"/>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26898" y="457200"/>
            <a:ext cx="94107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0C3D43BD-8F85-45C6-BB35-6A1A23AF46E0}" type="datetimeFigureOut">
              <a:rPr lang="en-US" smtClean="0"/>
              <a:pPr/>
              <a:t>2/26/2019</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C3D43BD-8F85-45C6-BB35-6A1A23AF46E0}" type="datetimeFigureOut">
              <a:rPr lang="en-US" smtClean="0"/>
              <a:pPr/>
              <a:t>2/26/2019</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57212" y="5849118"/>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95300" y="5486400"/>
            <a:ext cx="916305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95300" y="609600"/>
            <a:ext cx="3259006"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872971" y="609600"/>
            <a:ext cx="5785379"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0C3D43BD-8F85-45C6-BB35-6A1A23AF46E0}" type="datetimeFigureOut">
              <a:rPr lang="en-US" smtClean="0"/>
              <a:pPr/>
              <a:t>2/26/2019</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D38BEB-D161-42A8-9CCF-BCC5450D92A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797300" y="616634"/>
            <a:ext cx="54483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0C3D43BD-8F85-45C6-BB35-6A1A23AF46E0}"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4D38BEB-D161-42A8-9CCF-BCC5450D92AD}" type="slidenum">
              <a:rPr lang="en-US" smtClean="0"/>
              <a:pPr/>
              <a:t>‹#›</a:t>
            </a:fld>
            <a:endParaRPr lang="en-US"/>
          </a:p>
        </p:txBody>
      </p:sp>
      <p:sp>
        <p:nvSpPr>
          <p:cNvPr id="17" name="Title 16"/>
          <p:cNvSpPr>
            <a:spLocks noGrp="1"/>
          </p:cNvSpPr>
          <p:nvPr>
            <p:ph type="title"/>
          </p:nvPr>
        </p:nvSpPr>
        <p:spPr>
          <a:xfrm>
            <a:off x="412750" y="4993760"/>
            <a:ext cx="635635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412750" y="5533218"/>
            <a:ext cx="635635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57212" y="1050899"/>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30200" y="1554163"/>
            <a:ext cx="94107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7016750" y="76201"/>
            <a:ext cx="2724150" cy="288925"/>
          </a:xfrm>
          <a:prstGeom prst="rect">
            <a:avLst/>
          </a:prstGeom>
        </p:spPr>
        <p:txBody>
          <a:bodyPr vert="horz"/>
          <a:lstStyle>
            <a:lvl1pPr algn="l" eaLnBrk="1" latinLnBrk="0" hangingPunct="1">
              <a:defRPr kumimoji="0" sz="1200">
                <a:solidFill>
                  <a:schemeClr val="accent1">
                    <a:shade val="75000"/>
                  </a:schemeClr>
                </a:solidFill>
              </a:defRPr>
            </a:lvl1pPr>
          </a:lstStyle>
          <a:p>
            <a:fld id="{0C3D43BD-8F85-45C6-BB35-6A1A23AF46E0}" type="datetimeFigureOut">
              <a:rPr lang="en-US" smtClean="0"/>
              <a:pPr/>
              <a:t>2/26/2019</a:t>
            </a:fld>
            <a:endParaRPr lang="en-US"/>
          </a:p>
        </p:txBody>
      </p:sp>
      <p:sp>
        <p:nvSpPr>
          <p:cNvPr id="28" name="Footer Placeholder 27"/>
          <p:cNvSpPr>
            <a:spLocks noGrp="1"/>
          </p:cNvSpPr>
          <p:nvPr>
            <p:ph type="ftr" sz="quarter" idx="3"/>
          </p:nvPr>
        </p:nvSpPr>
        <p:spPr>
          <a:xfrm>
            <a:off x="3384550" y="76201"/>
            <a:ext cx="36322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915400" y="6477001"/>
            <a:ext cx="825500" cy="244475"/>
          </a:xfrm>
          <a:prstGeom prst="rect">
            <a:avLst/>
          </a:prstGeom>
        </p:spPr>
        <p:txBody>
          <a:bodyPr vert="horz"/>
          <a:lstStyle>
            <a:lvl1pPr algn="r" eaLnBrk="1" latinLnBrk="0" hangingPunct="1">
              <a:defRPr kumimoji="0" sz="1200">
                <a:solidFill>
                  <a:schemeClr val="accent1">
                    <a:shade val="75000"/>
                  </a:schemeClr>
                </a:solidFill>
              </a:defRPr>
            </a:lvl1pPr>
          </a:lstStyle>
          <a:p>
            <a:fld id="{04D38BEB-D161-42A8-9CCF-BCC5450D92AD}" type="slidenum">
              <a:rPr lang="en-US" smtClean="0"/>
              <a:pPr/>
              <a:t>‹#›</a:t>
            </a:fld>
            <a:endParaRPr lang="en-US"/>
          </a:p>
        </p:txBody>
      </p:sp>
      <p:sp>
        <p:nvSpPr>
          <p:cNvPr id="10" name="Title Placeholder 9"/>
          <p:cNvSpPr>
            <a:spLocks noGrp="1"/>
          </p:cNvSpPr>
          <p:nvPr>
            <p:ph type="title"/>
          </p:nvPr>
        </p:nvSpPr>
        <p:spPr>
          <a:xfrm>
            <a:off x="330200" y="457200"/>
            <a:ext cx="94107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57212" y="1050899"/>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57212" y="1057987"/>
            <a:ext cx="9348788"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228392"/>
            <a:ext cx="8648700" cy="969496"/>
          </a:xfrm>
          <a:prstGeom prst="rect">
            <a:avLst/>
          </a:prstGeom>
        </p:spPr>
        <p:txBody>
          <a:bodyPr wrap="square">
            <a:spAutoFit/>
          </a:bodyPr>
          <a:lstStyle/>
          <a:p>
            <a:pPr algn="ctr"/>
            <a:endParaRPr lang="en-US" b="1" dirty="0">
              <a:solidFill>
                <a:srgbClr val="7030A0"/>
              </a:solidFill>
              <a:effectLst/>
              <a:latin typeface="Lucida Calligraphy" pitchFamily="66" charset="0"/>
              <a:ea typeface="Calibri"/>
              <a:cs typeface="Times New Roman"/>
            </a:endParaRPr>
          </a:p>
          <a:p>
            <a:pPr algn="ctr"/>
            <a:endParaRPr lang="en-US" b="1" dirty="0">
              <a:solidFill>
                <a:srgbClr val="7030A0"/>
              </a:solidFill>
              <a:latin typeface="Lucida Calligraphy" pitchFamily="66" charset="0"/>
              <a:ea typeface="Calibri"/>
              <a:cs typeface="Times New Roman"/>
            </a:endParaRPr>
          </a:p>
          <a:p>
            <a:pPr algn="just">
              <a:lnSpc>
                <a:spcPct val="150000"/>
              </a:lnSpc>
            </a:pPr>
            <a:endParaRPr lang="en-US" sz="1400" dirty="0">
              <a:solidFill>
                <a:srgbClr val="7030A0"/>
              </a:solidFill>
              <a:latin typeface="Lucida Calligraphy" pitchFamily="66" charset="0"/>
              <a:ea typeface="Calibri"/>
              <a:cs typeface="Times New Roman"/>
            </a:endParaRPr>
          </a:p>
        </p:txBody>
      </p:sp>
      <p:sp>
        <p:nvSpPr>
          <p:cNvPr id="5" name="Rounded Rectangle 4"/>
          <p:cNvSpPr/>
          <p:nvPr/>
        </p:nvSpPr>
        <p:spPr>
          <a:xfrm>
            <a:off x="762000" y="457200"/>
            <a:ext cx="8610600" cy="5943600"/>
          </a:xfrm>
          <a:prstGeom prst="roundRect">
            <a:avLst>
              <a:gd name="adj" fmla="val 18765"/>
            </a:avLst>
          </a:prstGeom>
          <a:solidFill>
            <a:srgbClr val="54B0F0"/>
          </a:solidFill>
        </p:spPr>
        <p:style>
          <a:lnRef idx="1">
            <a:schemeClr val="dk1"/>
          </a:lnRef>
          <a:fillRef idx="2">
            <a:schemeClr val="dk1"/>
          </a:fillRef>
          <a:effectRef idx="1">
            <a:schemeClr val="dk1"/>
          </a:effectRef>
          <a:fontRef idx="minor">
            <a:schemeClr val="dk1"/>
          </a:fontRef>
        </p:style>
        <p:txBody>
          <a:bodyPr rtlCol="0" anchor="ctr"/>
          <a:lstStyle/>
          <a:p>
            <a:pPr algn="ctr"/>
            <a:r>
              <a:rPr lang="en-US" sz="3600" dirty="0" smtClean="0">
                <a:solidFill>
                  <a:srgbClr val="002060"/>
                </a:solidFill>
                <a:latin typeface="Berlin Sans FB Demi" pitchFamily="34" charset="0"/>
              </a:rPr>
              <a:t>4th</a:t>
            </a:r>
            <a:r>
              <a:rPr lang="en-US" sz="3200" dirty="0" smtClean="0">
                <a:solidFill>
                  <a:srgbClr val="002060"/>
                </a:solidFill>
                <a:latin typeface="Berlin Sans FB Demi" pitchFamily="34" charset="0"/>
              </a:rPr>
              <a:t>  </a:t>
            </a:r>
            <a:r>
              <a:rPr lang="en-US" sz="3200" dirty="0">
                <a:solidFill>
                  <a:srgbClr val="002060"/>
                </a:solidFill>
                <a:latin typeface="Berlin Sans FB Demi" pitchFamily="34" charset="0"/>
              </a:rPr>
              <a:t>QUARTER BUDGET PERFORMANCE REPORT </a:t>
            </a:r>
            <a:r>
              <a:rPr lang="en-US" sz="3200" dirty="0" smtClean="0">
                <a:solidFill>
                  <a:srgbClr val="002060"/>
                </a:solidFill>
                <a:latin typeface="Berlin Sans FB Demi" pitchFamily="34" charset="0"/>
              </a:rPr>
              <a:t>FOR </a:t>
            </a:r>
            <a:r>
              <a:rPr lang="en-US" sz="3600" dirty="0">
                <a:solidFill>
                  <a:srgbClr val="002060"/>
                </a:solidFill>
                <a:latin typeface="Berlin Sans FB Demi" pitchFamily="34" charset="0"/>
              </a:rPr>
              <a:t>2018</a:t>
            </a:r>
            <a:r>
              <a:rPr lang="en-US" sz="3200" dirty="0" smtClean="0">
                <a:solidFill>
                  <a:srgbClr val="002060"/>
                </a:solidFill>
                <a:latin typeface="Berlin Sans FB Demi" pitchFamily="34" charset="0"/>
              </a:rPr>
              <a:t> FISCAL YEAR</a:t>
            </a:r>
            <a:endParaRPr lang="en-US" sz="3200" dirty="0">
              <a:solidFill>
                <a:srgbClr val="002060"/>
              </a:solidFill>
              <a:latin typeface="Berlin Sans FB Demi" pitchFamily="34" charset="0"/>
            </a:endParaRPr>
          </a:p>
          <a:p>
            <a:pPr algn="ctr"/>
            <a:endParaRPr lang="en-US" sz="3200" dirty="0">
              <a:solidFill>
                <a:srgbClr val="002060"/>
              </a:solidFill>
              <a:latin typeface="Berlin Sans FB Demi" pitchFamily="34" charset="0"/>
            </a:endParaRPr>
          </a:p>
          <a:p>
            <a:pPr algn="ctr"/>
            <a:r>
              <a:rPr lang="en-US" sz="3200" i="1" dirty="0">
                <a:solidFill>
                  <a:srgbClr val="FF0000"/>
                </a:solidFill>
                <a:latin typeface="Berlin Sans FB Demi" pitchFamily="34" charset="0"/>
              </a:rPr>
              <a:t>PREPARED BY</a:t>
            </a:r>
          </a:p>
          <a:p>
            <a:pPr algn="ctr"/>
            <a:endParaRPr lang="en-US" sz="3200" dirty="0">
              <a:latin typeface="Berlin Sans FB Demi" pitchFamily="34" charset="0"/>
            </a:endParaRPr>
          </a:p>
          <a:p>
            <a:pPr algn="ctr"/>
            <a:endParaRPr lang="en-US" sz="3200" dirty="0">
              <a:latin typeface="Berlin Sans FB Demi" pitchFamily="34" charset="0"/>
            </a:endParaRPr>
          </a:p>
          <a:p>
            <a:pPr algn="ctr"/>
            <a:r>
              <a:rPr lang="en-US" sz="3200" dirty="0">
                <a:solidFill>
                  <a:srgbClr val="002060"/>
                </a:solidFill>
                <a:latin typeface="Berlin Sans FB Demi" pitchFamily="34" charset="0"/>
              </a:rPr>
              <a:t>MINISTRY OF BUDGET AND PLANNING</a:t>
            </a:r>
          </a:p>
        </p:txBody>
      </p:sp>
    </p:spTree>
    <p:extLst>
      <p:ext uri="{BB962C8B-B14F-4D97-AF65-F5344CB8AC3E}">
        <p14:creationId xmlns:p14="http://schemas.microsoft.com/office/powerpoint/2010/main" val="33428304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381000"/>
            <a:ext cx="7543800" cy="1200329"/>
          </a:xfrm>
          <a:prstGeom prst="rect">
            <a:avLst/>
          </a:prstGeom>
        </p:spPr>
        <p:txBody>
          <a:bodyPr wrap="square">
            <a:spAutoFit/>
          </a:bodyPr>
          <a:lstStyle/>
          <a:p>
            <a:pPr algn="just"/>
            <a:r>
              <a:rPr lang="en-US" dirty="0">
                <a:latin typeface="Lucida Calligraphy" pitchFamily="66" charset="0"/>
              </a:rPr>
              <a:t>From the above table, it can be seen that out of the sum of </a:t>
            </a:r>
            <a:r>
              <a:rPr lang="en-US" strike="dblStrike" dirty="0" smtClean="0">
                <a:latin typeface="Lucida Calligraphy" pitchFamily="66" charset="0"/>
                <a:cs typeface="Arial" pitchFamily="34" charset="0"/>
              </a:rPr>
              <a:t>N</a:t>
            </a:r>
            <a:r>
              <a:rPr lang="en-US" dirty="0">
                <a:latin typeface="Lucida Calligraphy" pitchFamily="66" charset="0"/>
                <a:cs typeface="Times New Roman"/>
              </a:rPr>
              <a:t>17,042,131,558</a:t>
            </a:r>
            <a:r>
              <a:rPr lang="en-US" dirty="0" smtClean="0">
                <a:latin typeface="Lucida Calligraphy" pitchFamily="66" charset="0"/>
              </a:rPr>
              <a:t> </a:t>
            </a:r>
            <a:r>
              <a:rPr lang="en-US" dirty="0">
                <a:latin typeface="Lucida Calligraphy" pitchFamily="66" charset="0"/>
              </a:rPr>
              <a:t>approved for the </a:t>
            </a:r>
            <a:r>
              <a:rPr lang="en-US" dirty="0" smtClean="0">
                <a:latin typeface="Lucida Calligraphy" pitchFamily="66" charset="0"/>
              </a:rPr>
              <a:t>fourth</a:t>
            </a:r>
            <a:r>
              <a:rPr lang="en-US" dirty="0" smtClean="0">
                <a:latin typeface="Lucida Calligraphy" pitchFamily="66" charset="0"/>
              </a:rPr>
              <a:t> </a:t>
            </a:r>
            <a:r>
              <a:rPr lang="en-US" dirty="0">
                <a:latin typeface="Lucida Calligraphy" pitchFamily="66" charset="0"/>
              </a:rPr>
              <a:t>quarter recurrent expenditure, the sum of </a:t>
            </a:r>
            <a:r>
              <a:rPr lang="en-US" strike="dblStrike" dirty="0" smtClean="0">
                <a:latin typeface="Lucida Calligraphy" pitchFamily="66" charset="0"/>
                <a:cs typeface="Arial" pitchFamily="34" charset="0"/>
              </a:rPr>
              <a:t>N</a:t>
            </a:r>
            <a:r>
              <a:rPr lang="en-US" dirty="0">
                <a:latin typeface="Lucida Calligraphy" pitchFamily="66" charset="0"/>
                <a:cs typeface="Times New Roman"/>
              </a:rPr>
              <a:t>10,723,781,062</a:t>
            </a:r>
            <a:r>
              <a:rPr lang="en-US" dirty="0" smtClean="0">
                <a:solidFill>
                  <a:srgbClr val="000000"/>
                </a:solidFill>
              </a:rPr>
              <a:t> </a:t>
            </a:r>
            <a:r>
              <a:rPr lang="en-US" dirty="0">
                <a:latin typeface="Lucida Calligraphy" pitchFamily="66" charset="0"/>
              </a:rPr>
              <a:t>was actually </a:t>
            </a:r>
            <a:r>
              <a:rPr lang="en-US" dirty="0" smtClean="0">
                <a:latin typeface="Lucida Calligraphy" pitchFamily="66" charset="0"/>
              </a:rPr>
              <a:t>expended in </a:t>
            </a:r>
            <a:r>
              <a:rPr lang="en-US" dirty="0">
                <a:latin typeface="Lucida Calligraphy" pitchFamily="66" charset="0"/>
              </a:rPr>
              <a:t>the period under review representing </a:t>
            </a:r>
            <a:r>
              <a:rPr lang="en-US" dirty="0">
                <a:latin typeface="Lucida Calligraphy" pitchFamily="66" charset="0"/>
                <a:cs typeface="Arial" pitchFamily="34" charset="0"/>
              </a:rPr>
              <a:t>62.93 </a:t>
            </a:r>
            <a:r>
              <a:rPr lang="en-US" dirty="0" smtClean="0">
                <a:latin typeface="Lucida Calligraphy" pitchFamily="66" charset="0"/>
              </a:rPr>
              <a:t>%.</a:t>
            </a:r>
            <a:endParaRPr lang="en-US" dirty="0">
              <a:latin typeface="Lucida Calligraphy" pitchFamily="66" charset="0"/>
            </a:endParaRPr>
          </a:p>
        </p:txBody>
      </p:sp>
    </p:spTree>
    <p:extLst>
      <p:ext uri="{BB962C8B-B14F-4D97-AF65-F5344CB8AC3E}">
        <p14:creationId xmlns:p14="http://schemas.microsoft.com/office/powerpoint/2010/main" val="1297950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6523" y="587276"/>
            <a:ext cx="8458200" cy="2308324"/>
          </a:xfrm>
          <a:prstGeom prst="rect">
            <a:avLst/>
          </a:prstGeom>
        </p:spPr>
        <p:txBody>
          <a:bodyPr wrap="square">
            <a:spAutoFit/>
          </a:bodyPr>
          <a:lstStyle/>
          <a:p>
            <a:pPr algn="just"/>
            <a:r>
              <a:rPr lang="en-US" b="1" dirty="0">
                <a:solidFill>
                  <a:srgbClr val="0070C0"/>
                </a:solidFill>
                <a:latin typeface="Lucida Calligraphy" pitchFamily="66" charset="0"/>
              </a:rPr>
              <a:t>CAPITAL RECEIPTS (TRANSFER SURPLUS, GRANTS AND LOANS)</a:t>
            </a:r>
          </a:p>
          <a:p>
            <a:pPr algn="just"/>
            <a:r>
              <a:rPr lang="en-US" dirty="0">
                <a:latin typeface="Lucida Calligraphy" pitchFamily="66" charset="0"/>
              </a:rPr>
              <a:t>The total approved capital receipts for the year 2018 was </a:t>
            </a:r>
            <a:r>
              <a:rPr lang="en-US" strike="dblStrike" dirty="0" smtClean="0">
                <a:latin typeface="Lucida Calligraphy" pitchFamily="66" charset="0"/>
              </a:rPr>
              <a:t>N</a:t>
            </a:r>
            <a:r>
              <a:rPr lang="en-US" dirty="0" smtClean="0">
                <a:latin typeface="Lucida Calligraphy" pitchFamily="66" charset="0"/>
              </a:rPr>
              <a:t>60,843,066,836 </a:t>
            </a:r>
            <a:r>
              <a:rPr lang="en-US" dirty="0">
                <a:latin typeface="Lucida Calligraphy" pitchFamily="66" charset="0"/>
              </a:rPr>
              <a:t>out of which the sum of </a:t>
            </a:r>
            <a:r>
              <a:rPr lang="en-US" strike="dblStrike" dirty="0" smtClean="0">
                <a:latin typeface="Lucida Calligraphy" pitchFamily="66" charset="0"/>
              </a:rPr>
              <a:t>N</a:t>
            </a:r>
            <a:r>
              <a:rPr lang="en-US" dirty="0" smtClean="0">
                <a:latin typeface="Lucida Calligraphy" pitchFamily="66" charset="0"/>
              </a:rPr>
              <a:t>15,210,766,709 </a:t>
            </a:r>
            <a:r>
              <a:rPr lang="en-US" dirty="0">
                <a:latin typeface="Lucida Calligraphy" pitchFamily="66" charset="0"/>
              </a:rPr>
              <a:t>represents the </a:t>
            </a:r>
            <a:r>
              <a:rPr lang="en-US" dirty="0" smtClean="0">
                <a:latin typeface="Lucida Calligraphy" pitchFamily="66" charset="0"/>
              </a:rPr>
              <a:t>fourth quarter </a:t>
            </a:r>
            <a:r>
              <a:rPr lang="en-US" dirty="0">
                <a:latin typeface="Lucida Calligraphy" pitchFamily="66" charset="0"/>
              </a:rPr>
              <a:t>figures </a:t>
            </a:r>
            <a:r>
              <a:rPr lang="en-US" dirty="0" smtClean="0">
                <a:latin typeface="Lucida Calligraphy" pitchFamily="66" charset="0"/>
              </a:rPr>
              <a:t>(October-December, </a:t>
            </a:r>
            <a:r>
              <a:rPr lang="en-US" dirty="0">
                <a:latin typeface="Lucida Calligraphy" pitchFamily="66" charset="0"/>
              </a:rPr>
              <a:t>2018). Out of this sum for the period under </a:t>
            </a:r>
            <a:r>
              <a:rPr lang="en-US" dirty="0" smtClean="0">
                <a:latin typeface="Lucida Calligraphy" pitchFamily="66" charset="0"/>
              </a:rPr>
              <a:t>review, N13,840,370,824 was collected, </a:t>
            </a:r>
            <a:r>
              <a:rPr lang="en-US" dirty="0">
                <a:latin typeface="Lucida Calligraphy" pitchFamily="66" charset="0"/>
              </a:rPr>
              <a:t>representing </a:t>
            </a:r>
            <a:r>
              <a:rPr lang="en-US" dirty="0" smtClean="0">
                <a:latin typeface="Lucida Calligraphy" pitchFamily="66" charset="0"/>
              </a:rPr>
              <a:t>90.99% </a:t>
            </a:r>
            <a:r>
              <a:rPr lang="en-US" dirty="0">
                <a:latin typeface="Lucida Calligraphy" pitchFamily="66" charset="0"/>
              </a:rPr>
              <a:t>performance</a:t>
            </a:r>
            <a:r>
              <a:rPr lang="en-US" dirty="0" smtClean="0">
                <a:latin typeface="Lucida Calligraphy" pitchFamily="66" charset="0"/>
              </a:rPr>
              <a:t>.</a:t>
            </a:r>
          </a:p>
          <a:p>
            <a:pPr algn="just"/>
            <a:endParaRPr lang="en-US" dirty="0">
              <a:latin typeface="Lucida Calligraphy" pitchFamily="66"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62446233"/>
              </p:ext>
            </p:extLst>
          </p:nvPr>
        </p:nvGraphicFramePr>
        <p:xfrm>
          <a:off x="692723" y="2895600"/>
          <a:ext cx="8298876" cy="2185014"/>
        </p:xfrm>
        <a:graphic>
          <a:graphicData uri="http://schemas.openxmlformats.org/drawingml/2006/table">
            <a:tbl>
              <a:tblPr firstRow="1" bandRow="1">
                <a:tableStyleId>{5C22544A-7EE6-4342-B048-85BDC9FD1C3A}</a:tableStyleId>
              </a:tblPr>
              <a:tblGrid>
                <a:gridCol w="678877">
                  <a:extLst>
                    <a:ext uri="{9D8B030D-6E8A-4147-A177-3AD203B41FA5}">
                      <a16:colId xmlns:a16="http://schemas.microsoft.com/office/drawing/2014/main" val="2728514640"/>
                    </a:ext>
                  </a:extLst>
                </a:gridCol>
                <a:gridCol w="1676400">
                  <a:extLst>
                    <a:ext uri="{9D8B030D-6E8A-4147-A177-3AD203B41FA5}">
                      <a16:colId xmlns:a16="http://schemas.microsoft.com/office/drawing/2014/main" val="2291988350"/>
                    </a:ext>
                  </a:extLst>
                </a:gridCol>
                <a:gridCol w="1794161">
                  <a:extLst>
                    <a:ext uri="{9D8B030D-6E8A-4147-A177-3AD203B41FA5}">
                      <a16:colId xmlns:a16="http://schemas.microsoft.com/office/drawing/2014/main" val="2575016874"/>
                    </a:ext>
                  </a:extLst>
                </a:gridCol>
                <a:gridCol w="1482439">
                  <a:extLst>
                    <a:ext uri="{9D8B030D-6E8A-4147-A177-3AD203B41FA5}">
                      <a16:colId xmlns:a16="http://schemas.microsoft.com/office/drawing/2014/main" val="1565686461"/>
                    </a:ext>
                  </a:extLst>
                </a:gridCol>
                <a:gridCol w="1447800">
                  <a:extLst>
                    <a:ext uri="{9D8B030D-6E8A-4147-A177-3AD203B41FA5}">
                      <a16:colId xmlns:a16="http://schemas.microsoft.com/office/drawing/2014/main" val="563732800"/>
                    </a:ext>
                  </a:extLst>
                </a:gridCol>
                <a:gridCol w="1219199">
                  <a:extLst>
                    <a:ext uri="{9D8B030D-6E8A-4147-A177-3AD203B41FA5}">
                      <a16:colId xmlns:a16="http://schemas.microsoft.com/office/drawing/2014/main" val="2006700344"/>
                    </a:ext>
                  </a:extLst>
                </a:gridCol>
              </a:tblGrid>
              <a:tr h="1295400">
                <a:tc>
                  <a:txBody>
                    <a:bodyPr/>
                    <a:lstStyle/>
                    <a:p>
                      <a:pPr algn="ctr"/>
                      <a:r>
                        <a:rPr lang="en-US" sz="1400" dirty="0"/>
                        <a:t>S/NO</a:t>
                      </a:r>
                    </a:p>
                    <a:p>
                      <a:pPr algn="ctr"/>
                      <a:endParaRPr lang="en-US" sz="1400" dirty="0"/>
                    </a:p>
                    <a:p>
                      <a:pPr algn="ctr"/>
                      <a:endParaRPr lang="en-US" sz="1400" dirty="0"/>
                    </a:p>
                    <a:p>
                      <a:pPr algn="ctr"/>
                      <a:endParaRPr lang="en-US" sz="1400" dirty="0"/>
                    </a:p>
                    <a:p>
                      <a:pPr algn="ctr"/>
                      <a:r>
                        <a:rPr lang="en-US" sz="1400" dirty="0"/>
                        <a:t>A</a:t>
                      </a:r>
                      <a:endParaRPr lang="en-US" sz="1400"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ctr"/>
                      <a:r>
                        <a:rPr lang="en-US" sz="1400" dirty="0"/>
                        <a:t>DETAILS</a:t>
                      </a:r>
                    </a:p>
                    <a:p>
                      <a:pPr algn="ctr"/>
                      <a:endParaRPr lang="en-US" sz="1400" dirty="0"/>
                    </a:p>
                    <a:p>
                      <a:pPr algn="ctr"/>
                      <a:endParaRPr lang="en-US" sz="1400" dirty="0"/>
                    </a:p>
                    <a:p>
                      <a:pPr algn="ctr"/>
                      <a:endParaRPr lang="en-US" sz="1400" dirty="0"/>
                    </a:p>
                    <a:p>
                      <a:pPr algn="ctr"/>
                      <a:r>
                        <a:rPr lang="en-US" sz="1400" dirty="0"/>
                        <a:t>B</a:t>
                      </a:r>
                      <a:endParaRPr lang="en-US" sz="1400"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ctr"/>
                      <a:r>
                        <a:rPr lang="en-US" sz="1400" dirty="0"/>
                        <a:t>APPROVED ESTIMATES 2018</a:t>
                      </a:r>
                    </a:p>
                    <a:p>
                      <a:pPr algn="ctr"/>
                      <a:endParaRPr lang="en-US" sz="1400" dirty="0"/>
                    </a:p>
                    <a:p>
                      <a:pPr algn="ctr"/>
                      <a:r>
                        <a:rPr lang="en-US" sz="1400" dirty="0"/>
                        <a:t>C</a:t>
                      </a:r>
                      <a:endParaRPr lang="en-US" sz="1400"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ctr"/>
                      <a:r>
                        <a:rPr lang="en-US" sz="1400" dirty="0"/>
                        <a:t>APPROVED ESTIMATES </a:t>
                      </a:r>
                      <a:r>
                        <a:rPr lang="en-US" sz="1400" dirty="0" smtClean="0"/>
                        <a:t>Oct</a:t>
                      </a:r>
                      <a:r>
                        <a:rPr lang="en-US" sz="1400" baseline="0" dirty="0" smtClean="0"/>
                        <a:t> </a:t>
                      </a:r>
                      <a:r>
                        <a:rPr lang="en-US" sz="1400" dirty="0" smtClean="0"/>
                        <a:t>– December. </a:t>
                      </a:r>
                      <a:r>
                        <a:rPr lang="en-US" sz="1400" dirty="0"/>
                        <a:t>2018</a:t>
                      </a:r>
                    </a:p>
                    <a:p>
                      <a:pPr algn="ctr"/>
                      <a:r>
                        <a:rPr lang="en-US" sz="1400" dirty="0" smtClean="0"/>
                        <a:t>D</a:t>
                      </a:r>
                      <a:endParaRPr lang="en-US" sz="1400"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ctr"/>
                      <a:r>
                        <a:rPr lang="en-US" sz="1400" dirty="0"/>
                        <a:t>ACTUAL REVENUE </a:t>
                      </a:r>
                      <a:r>
                        <a:rPr lang="en-US" sz="1400" baseline="0" dirty="0"/>
                        <a:t> </a:t>
                      </a:r>
                    </a:p>
                    <a:p>
                      <a:pPr algn="ctr"/>
                      <a:r>
                        <a:rPr lang="en-US" sz="1400" baseline="0" dirty="0"/>
                        <a:t>AS AT </a:t>
                      </a:r>
                    </a:p>
                    <a:p>
                      <a:pPr algn="ctr"/>
                      <a:r>
                        <a:rPr lang="en-US" sz="1400" baseline="0" dirty="0"/>
                        <a:t> </a:t>
                      </a:r>
                      <a:r>
                        <a:rPr lang="en-US" sz="1400" baseline="0" dirty="0" smtClean="0"/>
                        <a:t>31/12/18</a:t>
                      </a:r>
                      <a:endParaRPr lang="en-US" sz="1400" baseline="0" dirty="0"/>
                    </a:p>
                    <a:p>
                      <a:pPr algn="ctr"/>
                      <a:endParaRPr lang="en-US" sz="1400" baseline="0" dirty="0"/>
                    </a:p>
                    <a:p>
                      <a:pPr algn="ctr"/>
                      <a:r>
                        <a:rPr lang="en-US" sz="1400" baseline="0" dirty="0"/>
                        <a:t>E</a:t>
                      </a:r>
                      <a:endParaRPr lang="en-US" sz="1400"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ctr"/>
                      <a:r>
                        <a:rPr lang="en-US" sz="1400" dirty="0"/>
                        <a:t>% PERFORMANCE (E/DX100)</a:t>
                      </a:r>
                    </a:p>
                    <a:p>
                      <a:pPr algn="ctr"/>
                      <a:endParaRPr lang="en-US" sz="1400" dirty="0"/>
                    </a:p>
                    <a:p>
                      <a:pPr algn="ctr"/>
                      <a:endParaRPr lang="en-US" sz="1400" dirty="0"/>
                    </a:p>
                    <a:p>
                      <a:pPr algn="ctr"/>
                      <a:r>
                        <a:rPr lang="en-US" sz="1400" dirty="0"/>
                        <a:t>F</a:t>
                      </a:r>
                      <a:endParaRPr lang="en-US" sz="1400" dirty="0">
                        <a:solidFill>
                          <a:schemeClr val="bg1"/>
                        </a:solidFill>
                        <a:latin typeface="Arial" pitchFamily="34" charset="0"/>
                        <a:cs typeface="Arial" pitchFamily="34" charset="0"/>
                      </a:endParaRPr>
                    </a:p>
                  </a:txBody>
                  <a:tcPr marL="99060" marR="99060" anchor="ctr">
                    <a:solidFill>
                      <a:srgbClr val="54B0F0"/>
                    </a:solidFill>
                  </a:tcPr>
                </a:tc>
                <a:extLst>
                  <a:ext uri="{0D108BD9-81ED-4DB2-BD59-A6C34878D82A}">
                    <a16:rowId xmlns:a16="http://schemas.microsoft.com/office/drawing/2014/main" val="1845770887"/>
                  </a:ext>
                </a:extLst>
              </a:tr>
              <a:tr h="600054">
                <a:tc>
                  <a:txBody>
                    <a:bodyPr/>
                    <a:lstStyle/>
                    <a:p>
                      <a:r>
                        <a:rPr lang="en-GB" sz="1400" dirty="0" smtClean="0"/>
                        <a:t>1</a:t>
                      </a:r>
                      <a:endParaRPr lang="en-GB" sz="1400" dirty="0"/>
                    </a:p>
                  </a:txBody>
                  <a:tcPr/>
                </a:tc>
                <a:tc>
                  <a:txBody>
                    <a:bodyPr/>
                    <a:lstStyle/>
                    <a:p>
                      <a:r>
                        <a:rPr lang="en-GB" sz="1400" dirty="0" smtClean="0"/>
                        <a:t>Capital</a:t>
                      </a:r>
                      <a:r>
                        <a:rPr lang="en-GB" sz="1400" baseline="0" dirty="0" smtClean="0"/>
                        <a:t> Receipt</a:t>
                      </a:r>
                      <a:endParaRPr lang="en-GB" sz="1400" dirty="0"/>
                    </a:p>
                  </a:txBody>
                  <a:tcPr/>
                </a:tc>
                <a:tc>
                  <a:txBody>
                    <a:bodyPr/>
                    <a:lstStyle/>
                    <a:p>
                      <a:pPr algn="r"/>
                      <a:r>
                        <a:rPr lang="en-US" sz="1400" dirty="0" smtClean="0">
                          <a:latin typeface="Lucida Calligraphy" pitchFamily="66" charset="0"/>
                        </a:rPr>
                        <a:t>60,843,066,836</a:t>
                      </a:r>
                      <a:endParaRPr lang="en-GB" sz="1400" dirty="0"/>
                    </a:p>
                  </a:txBody>
                  <a:tcPr/>
                </a:tc>
                <a:tc>
                  <a:txBody>
                    <a:bodyPr/>
                    <a:lstStyle/>
                    <a:p>
                      <a:pPr algn="r"/>
                      <a:r>
                        <a:rPr lang="en-US" sz="1400" dirty="0" smtClean="0">
                          <a:latin typeface="Lucida Calligraphy" pitchFamily="66" charset="0"/>
                        </a:rPr>
                        <a:t>15,210,766,709</a:t>
                      </a:r>
                      <a:endParaRPr lang="en-GB" sz="1400" dirty="0"/>
                    </a:p>
                  </a:txBody>
                  <a:tcPr/>
                </a:tc>
                <a:tc>
                  <a:txBody>
                    <a:bodyPr/>
                    <a:lstStyle/>
                    <a:p>
                      <a:pPr algn="r" rtl="0" fontAlgn="ctr"/>
                      <a:r>
                        <a:rPr lang="en-US" sz="1400" b="0" i="0" u="none" strike="noStrike" dirty="0">
                          <a:solidFill>
                            <a:srgbClr val="000000"/>
                          </a:solidFill>
                          <a:effectLst/>
                          <a:latin typeface="Lucida Calligraphy" panose="03010101010101010101" pitchFamily="66" charset="0"/>
                        </a:rPr>
                        <a:t>13,840,370,824</a:t>
                      </a:r>
                    </a:p>
                  </a:txBody>
                  <a:tcPr marL="9525" marR="9525" marT="9525" marB="0"/>
                </a:tc>
                <a:tc>
                  <a:txBody>
                    <a:bodyPr/>
                    <a:lstStyle/>
                    <a:p>
                      <a:pPr algn="ctr" rtl="0" fontAlgn="ctr"/>
                      <a:r>
                        <a:rPr lang="en-US" sz="1400" b="0" i="0" u="none" strike="noStrike" dirty="0">
                          <a:solidFill>
                            <a:srgbClr val="000000"/>
                          </a:solidFill>
                          <a:effectLst/>
                          <a:latin typeface="Lucida Calligraphy" panose="03010101010101010101" pitchFamily="66" charset="0"/>
                        </a:rPr>
                        <a:t>90.99</a:t>
                      </a:r>
                    </a:p>
                  </a:txBody>
                  <a:tcPr marL="9525" marR="9525" marT="9525" marB="0"/>
                </a:tc>
                <a:extLst>
                  <a:ext uri="{0D108BD9-81ED-4DB2-BD59-A6C34878D82A}">
                    <a16:rowId xmlns:a16="http://schemas.microsoft.com/office/drawing/2014/main" val="1110745806"/>
                  </a:ext>
                </a:extLst>
              </a:tr>
            </a:tbl>
          </a:graphicData>
        </a:graphic>
      </p:graphicFrame>
    </p:spTree>
    <p:extLst>
      <p:ext uri="{BB962C8B-B14F-4D97-AF65-F5344CB8AC3E}">
        <p14:creationId xmlns:p14="http://schemas.microsoft.com/office/powerpoint/2010/main" val="1246665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209120278"/>
              </p:ext>
            </p:extLst>
          </p:nvPr>
        </p:nvGraphicFramePr>
        <p:xfrm>
          <a:off x="457200" y="457200"/>
          <a:ext cx="8839200" cy="5715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16455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914400"/>
            <a:ext cx="8382000" cy="3970318"/>
          </a:xfrm>
          <a:prstGeom prst="rect">
            <a:avLst/>
          </a:prstGeom>
        </p:spPr>
        <p:txBody>
          <a:bodyPr wrap="square">
            <a:spAutoFit/>
          </a:bodyPr>
          <a:lstStyle/>
          <a:p>
            <a:pPr algn="just"/>
            <a:r>
              <a:rPr lang="en-US" b="1" dirty="0" smtClean="0">
                <a:solidFill>
                  <a:srgbClr val="0070C0"/>
                </a:solidFill>
                <a:latin typeface="Lucida Calligraphy" pitchFamily="66" charset="0"/>
              </a:rPr>
              <a:t>CAPITAL EXPENDITURE: </a:t>
            </a:r>
            <a:endParaRPr lang="en-US" b="1" dirty="0">
              <a:solidFill>
                <a:srgbClr val="0070C0"/>
              </a:solidFill>
              <a:latin typeface="Lucida Calligraphy" pitchFamily="66" charset="0"/>
            </a:endParaRPr>
          </a:p>
          <a:p>
            <a:pPr algn="just"/>
            <a:r>
              <a:rPr lang="en-US" dirty="0">
                <a:latin typeface="Lucida Calligraphy" pitchFamily="66" charset="0"/>
              </a:rPr>
              <a:t>The total sum of </a:t>
            </a:r>
            <a:r>
              <a:rPr lang="en-US" strike="dblStrike" dirty="0" smtClean="0">
                <a:latin typeface="Lucida Calligraphy" pitchFamily="66" charset="0"/>
              </a:rPr>
              <a:t>N</a:t>
            </a:r>
            <a:r>
              <a:rPr lang="en-US" dirty="0">
                <a:latin typeface="Lucida Calligraphy" pitchFamily="66" charset="0"/>
              </a:rPr>
              <a:t>83,509,328,261</a:t>
            </a:r>
            <a:r>
              <a:rPr lang="en-US" dirty="0" smtClean="0">
                <a:latin typeface="Lucida Calligraphy" pitchFamily="66" charset="0"/>
              </a:rPr>
              <a:t> </a:t>
            </a:r>
            <a:r>
              <a:rPr lang="en-US" dirty="0">
                <a:latin typeface="Lucida Calligraphy" pitchFamily="66" charset="0"/>
              </a:rPr>
              <a:t>was approved for capital expenditure for the year 2018. Out of this, the sum of </a:t>
            </a:r>
            <a:r>
              <a:rPr lang="en-US" strike="dblStrike" dirty="0" smtClean="0">
                <a:latin typeface="Lucida Calligraphy" pitchFamily="66" charset="0"/>
              </a:rPr>
              <a:t>N</a:t>
            </a:r>
            <a:r>
              <a:rPr lang="en-US" dirty="0">
                <a:latin typeface="Lucida Calligraphy" pitchFamily="66" charset="0"/>
              </a:rPr>
              <a:t>20,877,332,065</a:t>
            </a:r>
            <a:r>
              <a:rPr lang="en-US" dirty="0" smtClean="0">
                <a:latin typeface="Lucida Calligraphy" pitchFamily="66" charset="0"/>
              </a:rPr>
              <a:t> was for </a:t>
            </a:r>
            <a:r>
              <a:rPr lang="en-US" dirty="0">
                <a:latin typeface="Lucida Calligraphy" pitchFamily="66" charset="0"/>
              </a:rPr>
              <a:t>the </a:t>
            </a:r>
            <a:r>
              <a:rPr lang="en-US" dirty="0" smtClean="0">
                <a:latin typeface="Lucida Calligraphy" pitchFamily="66" charset="0"/>
              </a:rPr>
              <a:t>fourth </a:t>
            </a:r>
            <a:r>
              <a:rPr lang="en-US" dirty="0">
                <a:latin typeface="Lucida Calligraphy" pitchFamily="66" charset="0"/>
              </a:rPr>
              <a:t>quarter estimates </a:t>
            </a:r>
            <a:r>
              <a:rPr lang="en-US" dirty="0" smtClean="0">
                <a:latin typeface="Lucida Calligraphy" pitchFamily="66" charset="0"/>
              </a:rPr>
              <a:t>(October-December, </a:t>
            </a:r>
            <a:r>
              <a:rPr lang="en-US" dirty="0">
                <a:latin typeface="Lucida Calligraphy" pitchFamily="66" charset="0"/>
              </a:rPr>
              <a:t>2018</a:t>
            </a:r>
            <a:r>
              <a:rPr lang="en-US" dirty="0" smtClean="0">
                <a:latin typeface="Lucida Calligraphy" pitchFamily="66" charset="0"/>
              </a:rPr>
              <a:t>). Out </a:t>
            </a:r>
            <a:r>
              <a:rPr lang="en-US" dirty="0">
                <a:latin typeface="Lucida Calligraphy" pitchFamily="66" charset="0"/>
              </a:rPr>
              <a:t>of which, the sum </a:t>
            </a:r>
            <a:r>
              <a:rPr lang="en-US" strike="dblStrike" dirty="0" smtClean="0">
                <a:latin typeface="Lucida Calligraphy" pitchFamily="66" charset="0"/>
              </a:rPr>
              <a:t>N</a:t>
            </a:r>
            <a:r>
              <a:rPr lang="en-US" dirty="0">
                <a:latin typeface="Lucida Calligraphy" pitchFamily="66" charset="0"/>
              </a:rPr>
              <a:t>1</a:t>
            </a:r>
            <a:r>
              <a:rPr lang="en-US" dirty="0">
                <a:latin typeface="Lucida Calligraphy" pitchFamily="66" charset="0"/>
              </a:rPr>
              <a:t>4</a:t>
            </a:r>
            <a:r>
              <a:rPr lang="en-US" dirty="0">
                <a:latin typeface="Lucida Calligraphy" pitchFamily="66" charset="0"/>
              </a:rPr>
              <a:t>,722,374,469</a:t>
            </a:r>
            <a:r>
              <a:rPr lang="en-US" dirty="0" smtClean="0"/>
              <a:t>  </a:t>
            </a:r>
            <a:r>
              <a:rPr lang="en-US" dirty="0">
                <a:latin typeface="Lucida Calligraphy" pitchFamily="66" charset="0"/>
              </a:rPr>
              <a:t>was the actual capital expenditure, representing </a:t>
            </a:r>
            <a:r>
              <a:rPr lang="en-US" dirty="0" smtClean="0">
                <a:latin typeface="Lucida Calligraphy" pitchFamily="66" charset="0"/>
              </a:rPr>
              <a:t>70</a:t>
            </a:r>
            <a:r>
              <a:rPr lang="en-US" dirty="0" smtClean="0">
                <a:latin typeface="Lucida Calligraphy" pitchFamily="66" charset="0"/>
              </a:rPr>
              <a:t>.52% </a:t>
            </a:r>
            <a:r>
              <a:rPr lang="en-US" dirty="0">
                <a:latin typeface="Lucida Calligraphy" pitchFamily="66" charset="0"/>
              </a:rPr>
              <a:t>performance. (Graph below)</a:t>
            </a:r>
          </a:p>
          <a:p>
            <a:pPr algn="just"/>
            <a:endParaRPr lang="en-US" dirty="0">
              <a:latin typeface="Lucida Calligraphy" pitchFamily="66" charset="0"/>
            </a:endParaRPr>
          </a:p>
          <a:p>
            <a:pPr algn="just"/>
            <a:r>
              <a:rPr lang="en-US" b="1" dirty="0">
                <a:solidFill>
                  <a:srgbClr val="0070C0"/>
                </a:solidFill>
                <a:latin typeface="Lucida Calligraphy" pitchFamily="66" charset="0"/>
              </a:rPr>
              <a:t>Below is a summary of Capital Expenditure by Budget Line:</a:t>
            </a:r>
          </a:p>
          <a:p>
            <a:pPr algn="just"/>
            <a:endParaRPr lang="en-US" dirty="0">
              <a:solidFill>
                <a:schemeClr val="accent2"/>
              </a:solidFill>
              <a:latin typeface="Lucida Calligraphy" pitchFamily="66" charset="0"/>
            </a:endParaRPr>
          </a:p>
          <a:p>
            <a:pPr algn="just"/>
            <a:r>
              <a:rPr lang="en-US" dirty="0" smtClean="0">
                <a:latin typeface="Lucida Calligraphy" pitchFamily="66" charset="0"/>
              </a:rPr>
              <a:t>Administrative</a:t>
            </a:r>
            <a:r>
              <a:rPr lang="en-US" dirty="0" smtClean="0"/>
              <a:t>  </a:t>
            </a:r>
            <a:r>
              <a:rPr lang="en-US" dirty="0"/>
              <a:t>			                          </a:t>
            </a:r>
            <a:r>
              <a:rPr lang="en-US" dirty="0" smtClean="0"/>
              <a:t> </a:t>
            </a:r>
            <a:r>
              <a:rPr lang="en-US" strike="dblStrike" dirty="0" smtClean="0">
                <a:latin typeface="Lucida Calligraphy" pitchFamily="66" charset="0"/>
              </a:rPr>
              <a:t>N</a:t>
            </a:r>
            <a:r>
              <a:rPr lang="en-US" b="1" dirty="0" smtClean="0"/>
              <a:t> </a:t>
            </a:r>
            <a:r>
              <a:rPr lang="en-US" dirty="0">
                <a:latin typeface="Lucida Calligraphy" pitchFamily="66" charset="0"/>
              </a:rPr>
              <a:t>1,395,657,451</a:t>
            </a:r>
            <a:r>
              <a:rPr lang="en-US" b="1" dirty="0" smtClean="0"/>
              <a:t> </a:t>
            </a:r>
            <a:r>
              <a:rPr lang="en-US" dirty="0" smtClean="0"/>
              <a:t> </a:t>
            </a:r>
            <a:endParaRPr lang="en-US" dirty="0">
              <a:latin typeface="Lucida Calligraphy" pitchFamily="66" charset="0"/>
            </a:endParaRPr>
          </a:p>
          <a:p>
            <a:pPr algn="just"/>
            <a:r>
              <a:rPr lang="en-US" dirty="0" smtClean="0">
                <a:latin typeface="Lucida Calligraphy" pitchFamily="66" charset="0"/>
              </a:rPr>
              <a:t>Economic</a:t>
            </a:r>
            <a:r>
              <a:rPr lang="en-US" dirty="0">
                <a:latin typeface="Lucida Calligraphy" pitchFamily="66" charset="0"/>
              </a:rPr>
              <a:t>	</a:t>
            </a:r>
            <a:r>
              <a:rPr lang="en-US" dirty="0"/>
              <a:t>				   </a:t>
            </a:r>
            <a:r>
              <a:rPr lang="en-US" dirty="0">
                <a:latin typeface="Lucida Calligraphy" pitchFamily="66" charset="0"/>
              </a:rPr>
              <a:t>  </a:t>
            </a:r>
            <a:r>
              <a:rPr lang="en-US" dirty="0"/>
              <a:t>      </a:t>
            </a:r>
            <a:r>
              <a:rPr lang="en-US" strike="dblStrike" dirty="0" smtClean="0">
                <a:latin typeface="Lucida Calligraphy" pitchFamily="66" charset="0"/>
              </a:rPr>
              <a:t>N</a:t>
            </a:r>
            <a:r>
              <a:rPr lang="en-US" b="1" dirty="0"/>
              <a:t> </a:t>
            </a:r>
            <a:r>
              <a:rPr lang="en-US" dirty="0">
                <a:latin typeface="Lucida Calligraphy" pitchFamily="66" charset="0"/>
              </a:rPr>
              <a:t>9,962,606,696</a:t>
            </a:r>
            <a:r>
              <a:rPr lang="en-US" b="1" dirty="0" smtClean="0"/>
              <a:t> </a:t>
            </a:r>
            <a:r>
              <a:rPr lang="en-US" dirty="0" smtClean="0"/>
              <a:t> </a:t>
            </a:r>
            <a:endParaRPr lang="en-US" dirty="0">
              <a:latin typeface="Lucida Calligraphy" pitchFamily="66" charset="0"/>
            </a:endParaRPr>
          </a:p>
          <a:p>
            <a:pPr algn="just"/>
            <a:r>
              <a:rPr lang="en-US" dirty="0" smtClean="0">
                <a:latin typeface="Lucida Calligraphy" pitchFamily="66" charset="0"/>
              </a:rPr>
              <a:t>Law and Justice</a:t>
            </a:r>
            <a:r>
              <a:rPr lang="en-US" dirty="0"/>
              <a:t>				           </a:t>
            </a:r>
            <a:r>
              <a:rPr lang="en-US" strike="dblStrike" dirty="0" smtClean="0">
                <a:latin typeface="Lucida Calligraphy" pitchFamily="66" charset="0"/>
              </a:rPr>
              <a:t>N</a:t>
            </a:r>
            <a:r>
              <a:rPr lang="en-US" dirty="0">
                <a:latin typeface="Lucida Calligraphy" pitchFamily="66" charset="0"/>
              </a:rPr>
              <a:t>0.00</a:t>
            </a:r>
            <a:r>
              <a:rPr lang="en-US" dirty="0" smtClean="0"/>
              <a:t> </a:t>
            </a:r>
            <a:endParaRPr lang="en-US" dirty="0">
              <a:latin typeface="Lucida Calligraphy" pitchFamily="66" charset="0"/>
            </a:endParaRPr>
          </a:p>
          <a:p>
            <a:pPr algn="just"/>
            <a:r>
              <a:rPr lang="en-US" dirty="0" smtClean="0">
                <a:latin typeface="Lucida Calligraphy" pitchFamily="66" charset="0"/>
              </a:rPr>
              <a:t>Social Service Sector				  </a:t>
            </a:r>
            <a:r>
              <a:rPr lang="en-US" dirty="0" smtClean="0"/>
              <a:t> </a:t>
            </a:r>
            <a:r>
              <a:rPr lang="en-US" dirty="0" smtClean="0">
                <a:latin typeface="Lucida Calligraphy" pitchFamily="66" charset="0"/>
              </a:rPr>
              <a:t>      </a:t>
            </a:r>
            <a:r>
              <a:rPr lang="en-US" strike="dblStrike" dirty="0" smtClean="0">
                <a:latin typeface="Lucida Calligraphy" pitchFamily="66" charset="0"/>
              </a:rPr>
              <a:t>N</a:t>
            </a:r>
            <a:r>
              <a:rPr lang="en-US" dirty="0">
                <a:latin typeface="Lucida Calligraphy" pitchFamily="66" charset="0"/>
              </a:rPr>
              <a:t>3,364,110,322</a:t>
            </a:r>
            <a:r>
              <a:rPr lang="en-US" dirty="0" smtClean="0">
                <a:latin typeface="Lucida Calligraphy" pitchFamily="66" charset="0"/>
              </a:rPr>
              <a:t> </a:t>
            </a:r>
            <a:r>
              <a:rPr lang="en-US" dirty="0" smtClean="0"/>
              <a: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361900725"/>
              </p:ext>
            </p:extLst>
          </p:nvPr>
        </p:nvGraphicFramePr>
        <p:xfrm>
          <a:off x="685799" y="533400"/>
          <a:ext cx="8451277" cy="1639456"/>
        </p:xfrm>
        <a:graphic>
          <a:graphicData uri="http://schemas.openxmlformats.org/drawingml/2006/table">
            <a:tbl>
              <a:tblPr firstRow="1" bandRow="1">
                <a:tableStyleId>{5C22544A-7EE6-4342-B048-85BDC9FD1C3A}</a:tableStyleId>
              </a:tblPr>
              <a:tblGrid>
                <a:gridCol w="620795">
                  <a:extLst>
                    <a:ext uri="{9D8B030D-6E8A-4147-A177-3AD203B41FA5}">
                      <a16:colId xmlns:a16="http://schemas.microsoft.com/office/drawing/2014/main" val="2728514640"/>
                    </a:ext>
                  </a:extLst>
                </a:gridCol>
                <a:gridCol w="1741406">
                  <a:extLst>
                    <a:ext uri="{9D8B030D-6E8A-4147-A177-3AD203B41FA5}">
                      <a16:colId xmlns:a16="http://schemas.microsoft.com/office/drawing/2014/main" val="2291988350"/>
                    </a:ext>
                  </a:extLst>
                </a:gridCol>
                <a:gridCol w="1517766">
                  <a:extLst>
                    <a:ext uri="{9D8B030D-6E8A-4147-A177-3AD203B41FA5}">
                      <a16:colId xmlns:a16="http://schemas.microsoft.com/office/drawing/2014/main" val="2575016874"/>
                    </a:ext>
                  </a:extLst>
                </a:gridCol>
                <a:gridCol w="1629586">
                  <a:extLst>
                    <a:ext uri="{9D8B030D-6E8A-4147-A177-3AD203B41FA5}">
                      <a16:colId xmlns:a16="http://schemas.microsoft.com/office/drawing/2014/main" val="1565686461"/>
                    </a:ext>
                  </a:extLst>
                </a:gridCol>
                <a:gridCol w="1784785">
                  <a:extLst>
                    <a:ext uri="{9D8B030D-6E8A-4147-A177-3AD203B41FA5}">
                      <a16:colId xmlns:a16="http://schemas.microsoft.com/office/drawing/2014/main" val="563732800"/>
                    </a:ext>
                  </a:extLst>
                </a:gridCol>
                <a:gridCol w="1156939">
                  <a:extLst>
                    <a:ext uri="{9D8B030D-6E8A-4147-A177-3AD203B41FA5}">
                      <a16:colId xmlns:a16="http://schemas.microsoft.com/office/drawing/2014/main" val="2006700344"/>
                    </a:ext>
                  </a:extLst>
                </a:gridCol>
              </a:tblGrid>
              <a:tr h="1042784">
                <a:tc>
                  <a:txBody>
                    <a:bodyPr/>
                    <a:lstStyle/>
                    <a:p>
                      <a:pPr algn="ctr"/>
                      <a:r>
                        <a:rPr lang="en-US" sz="1400" dirty="0"/>
                        <a:t>S/NO</a:t>
                      </a:r>
                    </a:p>
                    <a:p>
                      <a:pPr algn="ctr"/>
                      <a:endParaRPr lang="en-US" sz="1400" dirty="0"/>
                    </a:p>
                    <a:p>
                      <a:pPr algn="ctr"/>
                      <a:endParaRPr lang="en-US" sz="1400" dirty="0"/>
                    </a:p>
                    <a:p>
                      <a:pPr algn="ctr"/>
                      <a:r>
                        <a:rPr lang="en-US" sz="1400" dirty="0"/>
                        <a:t>A</a:t>
                      </a:r>
                      <a:endParaRPr lang="en-US" sz="1400" dirty="0">
                        <a:solidFill>
                          <a:schemeClr val="bg1"/>
                        </a:solidFill>
                        <a:latin typeface="Arial" pitchFamily="34" charset="0"/>
                        <a:cs typeface="Arial" pitchFamily="34" charset="0"/>
                      </a:endParaRPr>
                    </a:p>
                  </a:txBody>
                  <a:tcPr marL="99060" marR="99060" anchor="ctr"/>
                </a:tc>
                <a:tc>
                  <a:txBody>
                    <a:bodyPr/>
                    <a:lstStyle/>
                    <a:p>
                      <a:pPr algn="ctr"/>
                      <a:r>
                        <a:rPr lang="en-US" sz="1400" dirty="0"/>
                        <a:t>DETAILS</a:t>
                      </a:r>
                    </a:p>
                    <a:p>
                      <a:pPr algn="ctr"/>
                      <a:endParaRPr lang="en-US" sz="1400" dirty="0"/>
                    </a:p>
                    <a:p>
                      <a:pPr algn="ctr"/>
                      <a:endParaRPr lang="en-US" sz="1400" dirty="0"/>
                    </a:p>
                    <a:p>
                      <a:pPr algn="ctr"/>
                      <a:r>
                        <a:rPr lang="en-US" sz="1400" dirty="0"/>
                        <a:t>B</a:t>
                      </a:r>
                      <a:endParaRPr lang="en-US" sz="1400" dirty="0">
                        <a:solidFill>
                          <a:schemeClr val="bg1"/>
                        </a:solidFill>
                        <a:latin typeface="Arial" pitchFamily="34" charset="0"/>
                        <a:cs typeface="Arial" pitchFamily="34" charset="0"/>
                      </a:endParaRPr>
                    </a:p>
                  </a:txBody>
                  <a:tcPr marL="99060" marR="99060" anchor="ctr"/>
                </a:tc>
                <a:tc>
                  <a:txBody>
                    <a:bodyPr/>
                    <a:lstStyle/>
                    <a:p>
                      <a:pPr algn="ctr"/>
                      <a:r>
                        <a:rPr lang="en-US" sz="1400" dirty="0"/>
                        <a:t>APPROVED ESTIMATES 2018</a:t>
                      </a:r>
                    </a:p>
                    <a:p>
                      <a:pPr algn="ctr"/>
                      <a:endParaRPr lang="en-US" sz="1400" dirty="0"/>
                    </a:p>
                    <a:p>
                      <a:pPr algn="ctr"/>
                      <a:r>
                        <a:rPr lang="en-US" sz="1400" dirty="0"/>
                        <a:t>C</a:t>
                      </a:r>
                      <a:endParaRPr lang="en-US" sz="1400" dirty="0">
                        <a:solidFill>
                          <a:schemeClr val="bg1"/>
                        </a:solidFill>
                        <a:latin typeface="Arial" pitchFamily="34" charset="0"/>
                        <a:cs typeface="Arial" pitchFamily="34" charset="0"/>
                      </a:endParaRPr>
                    </a:p>
                  </a:txBody>
                  <a:tcPr marL="99060" marR="99060" anchor="ctr"/>
                </a:tc>
                <a:tc>
                  <a:txBody>
                    <a:bodyPr/>
                    <a:lstStyle/>
                    <a:p>
                      <a:pPr algn="ctr"/>
                      <a:r>
                        <a:rPr lang="en-US" sz="1400" dirty="0"/>
                        <a:t>APPROVED ESTIMATES </a:t>
                      </a:r>
                      <a:r>
                        <a:rPr lang="en-US" sz="1400" dirty="0" smtClean="0"/>
                        <a:t>Oct</a:t>
                      </a:r>
                      <a:r>
                        <a:rPr lang="en-US" sz="1400" baseline="0" dirty="0" smtClean="0"/>
                        <a:t> </a:t>
                      </a:r>
                      <a:r>
                        <a:rPr lang="en-US" sz="1400" dirty="0" smtClean="0"/>
                        <a:t>– December. </a:t>
                      </a:r>
                      <a:r>
                        <a:rPr lang="en-US" sz="1400" dirty="0"/>
                        <a:t>2018</a:t>
                      </a:r>
                    </a:p>
                    <a:p>
                      <a:pPr algn="ctr"/>
                      <a:r>
                        <a:rPr lang="en-US" sz="1400" dirty="0" smtClean="0"/>
                        <a:t>D</a:t>
                      </a:r>
                      <a:endParaRPr lang="en-US" sz="1400" dirty="0">
                        <a:solidFill>
                          <a:schemeClr val="bg1"/>
                        </a:solidFill>
                        <a:latin typeface="Arial" pitchFamily="34" charset="0"/>
                        <a:cs typeface="Arial" pitchFamily="34" charset="0"/>
                      </a:endParaRPr>
                    </a:p>
                  </a:txBody>
                  <a:tcPr marL="99060" marR="99060" anchor="ctr"/>
                </a:tc>
                <a:tc>
                  <a:txBody>
                    <a:bodyPr/>
                    <a:lstStyle/>
                    <a:p>
                      <a:pPr algn="ctr"/>
                      <a:r>
                        <a:rPr lang="en-US" sz="1400" dirty="0"/>
                        <a:t>ACTUAL </a:t>
                      </a:r>
                      <a:r>
                        <a:rPr lang="en-US" sz="1400" dirty="0" smtClean="0"/>
                        <a:t>EXPENDITURE </a:t>
                      </a:r>
                      <a:r>
                        <a:rPr lang="en-US" sz="1400" baseline="0" dirty="0" smtClean="0"/>
                        <a:t> </a:t>
                      </a:r>
                      <a:endParaRPr lang="en-US" sz="1400" baseline="0" dirty="0"/>
                    </a:p>
                    <a:p>
                      <a:pPr algn="ctr"/>
                      <a:r>
                        <a:rPr lang="en-US" sz="1400" baseline="0" dirty="0"/>
                        <a:t>AS AT </a:t>
                      </a:r>
                    </a:p>
                    <a:p>
                      <a:pPr algn="ctr"/>
                      <a:r>
                        <a:rPr lang="en-US" sz="1400" baseline="0" dirty="0"/>
                        <a:t> </a:t>
                      </a:r>
                      <a:r>
                        <a:rPr lang="en-US" sz="1400" baseline="0" dirty="0" smtClean="0"/>
                        <a:t>31/12/18</a:t>
                      </a:r>
                      <a:endParaRPr lang="en-US" sz="1400" baseline="0" dirty="0"/>
                    </a:p>
                    <a:p>
                      <a:pPr algn="ctr"/>
                      <a:r>
                        <a:rPr lang="en-US" sz="1400" baseline="0" dirty="0" smtClean="0"/>
                        <a:t>E</a:t>
                      </a:r>
                      <a:endParaRPr lang="en-US" sz="1400" dirty="0">
                        <a:solidFill>
                          <a:schemeClr val="bg1"/>
                        </a:solidFill>
                        <a:latin typeface="Arial" pitchFamily="34" charset="0"/>
                        <a:cs typeface="Arial" pitchFamily="34" charset="0"/>
                      </a:endParaRPr>
                    </a:p>
                  </a:txBody>
                  <a:tcPr marL="99060" marR="99060" anchor="ctr"/>
                </a:tc>
                <a:tc>
                  <a:txBody>
                    <a:bodyPr/>
                    <a:lstStyle/>
                    <a:p>
                      <a:pPr algn="ctr"/>
                      <a:r>
                        <a:rPr lang="en-US" sz="1400" dirty="0"/>
                        <a:t>% PERFORMANCE (E/DX100)</a:t>
                      </a:r>
                    </a:p>
                    <a:p>
                      <a:pPr algn="ctr"/>
                      <a:r>
                        <a:rPr lang="en-US" sz="1400" dirty="0" smtClean="0"/>
                        <a:t>F</a:t>
                      </a:r>
                      <a:endParaRPr lang="en-US" sz="1400" dirty="0">
                        <a:solidFill>
                          <a:schemeClr val="bg1"/>
                        </a:solidFill>
                        <a:latin typeface="Arial" pitchFamily="34" charset="0"/>
                        <a:cs typeface="Arial" pitchFamily="34" charset="0"/>
                      </a:endParaRPr>
                    </a:p>
                  </a:txBody>
                  <a:tcPr marL="99060" marR="99060" anchor="ctr"/>
                </a:tc>
                <a:extLst>
                  <a:ext uri="{0D108BD9-81ED-4DB2-BD59-A6C34878D82A}">
                    <a16:rowId xmlns:a16="http://schemas.microsoft.com/office/drawing/2014/main" val="1845770887"/>
                  </a:ext>
                </a:extLst>
              </a:tr>
              <a:tr h="481216">
                <a:tc>
                  <a:txBody>
                    <a:bodyPr/>
                    <a:lstStyle/>
                    <a:p>
                      <a:pPr algn="ctr"/>
                      <a:r>
                        <a:rPr kumimoji="0" lang="en-GB" sz="1400" kern="1200" dirty="0" smtClean="0">
                          <a:solidFill>
                            <a:schemeClr val="dk1"/>
                          </a:solidFill>
                          <a:latin typeface="Lucida Calligraphy" pitchFamily="66" charset="0"/>
                          <a:ea typeface="+mn-ea"/>
                          <a:cs typeface="+mn-cs"/>
                        </a:rPr>
                        <a:t>1</a:t>
                      </a:r>
                      <a:endParaRPr kumimoji="0" lang="en-GB" sz="1400" kern="1200" dirty="0">
                        <a:solidFill>
                          <a:schemeClr val="dk1"/>
                        </a:solidFill>
                        <a:latin typeface="Lucida Calligraphy" pitchFamily="66" charset="0"/>
                        <a:ea typeface="+mn-ea"/>
                        <a:cs typeface="+mn-cs"/>
                      </a:endParaRPr>
                    </a:p>
                  </a:txBody>
                  <a:tcPr/>
                </a:tc>
                <a:tc>
                  <a:txBody>
                    <a:bodyPr/>
                    <a:lstStyle/>
                    <a:p>
                      <a:pPr algn="ctr"/>
                      <a:r>
                        <a:rPr kumimoji="0" lang="en-GB" sz="1400" kern="1200" dirty="0" smtClean="0">
                          <a:solidFill>
                            <a:schemeClr val="dk1"/>
                          </a:solidFill>
                          <a:latin typeface="Lucida Calligraphy" pitchFamily="66" charset="0"/>
                          <a:ea typeface="+mn-ea"/>
                          <a:cs typeface="+mn-cs"/>
                        </a:rPr>
                        <a:t>Capital exp.</a:t>
                      </a:r>
                      <a:endParaRPr kumimoji="0" lang="en-GB" sz="1400" kern="1200" dirty="0">
                        <a:solidFill>
                          <a:schemeClr val="dk1"/>
                        </a:solidFill>
                        <a:latin typeface="Lucida Calligraphy" pitchFamily="66" charset="0"/>
                        <a:ea typeface="+mn-ea"/>
                        <a:cs typeface="+mn-cs"/>
                      </a:endParaRPr>
                    </a:p>
                  </a:txBody>
                  <a:tcPr/>
                </a:tc>
                <a:tc>
                  <a:txBody>
                    <a:bodyPr/>
                    <a:lstStyle/>
                    <a:p>
                      <a:pPr marL="0" algn="ctr" rtl="0" eaLnBrk="1" fontAlgn="t" latinLnBrk="0" hangingPunct="1"/>
                      <a:r>
                        <a:rPr kumimoji="0" lang="en-US" sz="1400" kern="1200" dirty="0">
                          <a:solidFill>
                            <a:schemeClr val="dk1"/>
                          </a:solidFill>
                          <a:latin typeface="Lucida Calligraphy" pitchFamily="66" charset="0"/>
                          <a:ea typeface="+mn-ea"/>
                          <a:cs typeface="+mn-cs"/>
                        </a:rPr>
                        <a:t>83,509,328,261</a:t>
                      </a:r>
                    </a:p>
                  </a:txBody>
                  <a:tcPr marL="9525" marR="9525" marT="9525" marB="0"/>
                </a:tc>
                <a:tc>
                  <a:txBody>
                    <a:bodyPr/>
                    <a:lstStyle/>
                    <a:p>
                      <a:pPr algn="ctr"/>
                      <a:r>
                        <a:rPr lang="en-US" sz="1400" dirty="0" smtClean="0">
                          <a:latin typeface="Lucida Calligraphy" pitchFamily="66" charset="0"/>
                        </a:rPr>
                        <a:t> 20,877,332,065</a:t>
                      </a:r>
                    </a:p>
                  </a:txBody>
                  <a:tcPr/>
                </a:tc>
                <a:tc>
                  <a:txBody>
                    <a:bodyPr/>
                    <a:lstStyle/>
                    <a:p>
                      <a:pPr algn="ctr"/>
                      <a:r>
                        <a:rPr lang="en-US" sz="1400" dirty="0" smtClean="0">
                          <a:latin typeface="Lucida Calligraphy" pitchFamily="66" charset="0"/>
                        </a:rPr>
                        <a:t> </a:t>
                      </a:r>
                      <a:r>
                        <a:rPr lang="en-US" sz="1400" dirty="0" smtClean="0">
                          <a:latin typeface="Lucida Calligraphy" pitchFamily="66" charset="0"/>
                        </a:rPr>
                        <a:t>14,722,374,469</a:t>
                      </a:r>
                      <a:r>
                        <a:rPr lang="en-US" sz="1400" dirty="0" smtClean="0"/>
                        <a:t> </a:t>
                      </a:r>
                      <a:endParaRPr lang="en-GB" sz="1400" dirty="0"/>
                    </a:p>
                  </a:txBody>
                  <a:tcPr/>
                </a:tc>
                <a:tc>
                  <a:txBody>
                    <a:bodyPr/>
                    <a:lstStyle/>
                    <a:p>
                      <a:pPr algn="ctr"/>
                      <a:r>
                        <a:rPr lang="en-US" sz="1400" dirty="0" smtClean="0">
                          <a:latin typeface="Lucida Calligraphy" pitchFamily="66" charset="0"/>
                        </a:rPr>
                        <a:t>70.52</a:t>
                      </a:r>
                      <a:endParaRPr lang="en-US" sz="1400" dirty="0" smtClean="0">
                        <a:latin typeface="Lucida Calligraphy" pitchFamily="66" charset="0"/>
                      </a:endParaRPr>
                    </a:p>
                  </a:txBody>
                  <a:tcPr/>
                </a:tc>
                <a:extLst>
                  <a:ext uri="{0D108BD9-81ED-4DB2-BD59-A6C34878D82A}">
                    <a16:rowId xmlns:a16="http://schemas.microsoft.com/office/drawing/2014/main" val="1110745806"/>
                  </a:ext>
                </a:extLst>
              </a:tr>
            </a:tbl>
          </a:graphicData>
        </a:graphic>
      </p:graphicFrame>
      <p:graphicFrame>
        <p:nvGraphicFramePr>
          <p:cNvPr id="6" name="Chart 5"/>
          <p:cNvGraphicFramePr>
            <a:graphicFrameLocks/>
          </p:cNvGraphicFramePr>
          <p:nvPr>
            <p:extLst>
              <p:ext uri="{D42A27DB-BD31-4B8C-83A1-F6EECF244321}">
                <p14:modId xmlns:p14="http://schemas.microsoft.com/office/powerpoint/2010/main" val="1422660268"/>
              </p:ext>
            </p:extLst>
          </p:nvPr>
        </p:nvGraphicFramePr>
        <p:xfrm>
          <a:off x="685799" y="2172856"/>
          <a:ext cx="8451277" cy="43041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27609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886031265"/>
              </p:ext>
            </p:extLst>
          </p:nvPr>
        </p:nvGraphicFramePr>
        <p:xfrm>
          <a:off x="685800" y="609600"/>
          <a:ext cx="8298876" cy="216408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728514640"/>
                    </a:ext>
                  </a:extLst>
                </a:gridCol>
                <a:gridCol w="3962400">
                  <a:extLst>
                    <a:ext uri="{9D8B030D-6E8A-4147-A177-3AD203B41FA5}">
                      <a16:colId xmlns:a16="http://schemas.microsoft.com/office/drawing/2014/main" val="2291988350"/>
                    </a:ext>
                  </a:extLst>
                </a:gridCol>
                <a:gridCol w="3574476">
                  <a:extLst>
                    <a:ext uri="{9D8B030D-6E8A-4147-A177-3AD203B41FA5}">
                      <a16:colId xmlns:a16="http://schemas.microsoft.com/office/drawing/2014/main" val="563732800"/>
                    </a:ext>
                  </a:extLst>
                </a:gridCol>
              </a:tblGrid>
              <a:tr h="845726">
                <a:tc>
                  <a:txBody>
                    <a:bodyPr/>
                    <a:lstStyle/>
                    <a:p>
                      <a:pPr algn="ctr"/>
                      <a:r>
                        <a:rPr lang="en-US" sz="1400" dirty="0"/>
                        <a:t>S/NO</a:t>
                      </a:r>
                    </a:p>
                    <a:p>
                      <a:pPr algn="ctr"/>
                      <a:endParaRPr lang="en-US" sz="1400" dirty="0"/>
                    </a:p>
                    <a:p>
                      <a:pPr algn="ctr"/>
                      <a:endParaRPr lang="en-US" sz="1400" dirty="0"/>
                    </a:p>
                    <a:p>
                      <a:pPr algn="ctr"/>
                      <a:r>
                        <a:rPr lang="en-US" sz="1400" dirty="0"/>
                        <a:t>A</a:t>
                      </a:r>
                      <a:endParaRPr lang="en-US" sz="1400"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ctr"/>
                      <a:r>
                        <a:rPr lang="en-US" sz="1400" dirty="0" smtClean="0"/>
                        <a:t>SECTOR</a:t>
                      </a:r>
                      <a:endParaRPr lang="en-US" sz="1400" dirty="0"/>
                    </a:p>
                    <a:p>
                      <a:pPr algn="ctr"/>
                      <a:endParaRPr lang="en-US" sz="1400" dirty="0"/>
                    </a:p>
                    <a:p>
                      <a:pPr algn="ctr"/>
                      <a:endParaRPr lang="en-US" sz="1400" dirty="0"/>
                    </a:p>
                    <a:p>
                      <a:pPr algn="ctr"/>
                      <a:r>
                        <a:rPr lang="en-US" sz="1400" dirty="0" smtClean="0"/>
                        <a:t>B</a:t>
                      </a:r>
                      <a:endParaRPr lang="en-US" sz="1400"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ctr"/>
                      <a:r>
                        <a:rPr lang="en-US" sz="1400" dirty="0"/>
                        <a:t>ACTUAL </a:t>
                      </a:r>
                      <a:r>
                        <a:rPr lang="en-US" sz="1400" dirty="0" smtClean="0"/>
                        <a:t>EXPENDITURE</a:t>
                      </a:r>
                      <a:r>
                        <a:rPr lang="en-US" sz="1400" baseline="0" dirty="0" smtClean="0"/>
                        <a:t> </a:t>
                      </a:r>
                      <a:endParaRPr lang="en-US" sz="1400" baseline="0" dirty="0"/>
                    </a:p>
                    <a:p>
                      <a:pPr algn="ctr"/>
                      <a:r>
                        <a:rPr lang="en-US" sz="1400" baseline="0" dirty="0"/>
                        <a:t>AS AT </a:t>
                      </a:r>
                      <a:endParaRPr lang="en-US" sz="1400" baseline="0" dirty="0" smtClean="0"/>
                    </a:p>
                    <a:p>
                      <a:pPr algn="ctr"/>
                      <a:r>
                        <a:rPr lang="en-US" sz="1400" baseline="0" dirty="0" smtClean="0"/>
                        <a:t> 31/12/18</a:t>
                      </a:r>
                    </a:p>
                    <a:p>
                      <a:pPr algn="ctr"/>
                      <a:r>
                        <a:rPr lang="en-US" sz="1400" dirty="0" smtClean="0">
                          <a:solidFill>
                            <a:schemeClr val="bg1"/>
                          </a:solidFill>
                          <a:latin typeface="Arial" pitchFamily="34" charset="0"/>
                          <a:cs typeface="Arial" pitchFamily="34" charset="0"/>
                        </a:rPr>
                        <a:t>C</a:t>
                      </a:r>
                      <a:endParaRPr lang="en-US" sz="1400" dirty="0">
                        <a:solidFill>
                          <a:schemeClr val="bg1"/>
                        </a:solidFill>
                        <a:latin typeface="Arial" pitchFamily="34" charset="0"/>
                        <a:cs typeface="Arial" pitchFamily="34" charset="0"/>
                      </a:endParaRPr>
                    </a:p>
                  </a:txBody>
                  <a:tcPr marL="99060" marR="99060" anchor="ctr">
                    <a:solidFill>
                      <a:srgbClr val="54B0F0"/>
                    </a:solidFill>
                  </a:tcPr>
                </a:tc>
                <a:extLst>
                  <a:ext uri="{0D108BD9-81ED-4DB2-BD59-A6C34878D82A}">
                    <a16:rowId xmlns:a16="http://schemas.microsoft.com/office/drawing/2014/main" val="1845770887"/>
                  </a:ext>
                </a:extLst>
              </a:tr>
              <a:tr h="272815">
                <a:tc>
                  <a:txBody>
                    <a:bodyPr/>
                    <a:lstStyle/>
                    <a:p>
                      <a:r>
                        <a:rPr lang="en-GB" sz="1400" dirty="0" smtClean="0"/>
                        <a:t>1</a:t>
                      </a:r>
                      <a:endParaRPr lang="en-GB" sz="1400" dirty="0"/>
                    </a:p>
                  </a:txBody>
                  <a:tcPr/>
                </a:tc>
                <a:tc>
                  <a:txBody>
                    <a:bodyPr/>
                    <a:lstStyle/>
                    <a:p>
                      <a:r>
                        <a:rPr lang="en-US" sz="1400" dirty="0" smtClean="0">
                          <a:latin typeface="Lucida Calligraphy" pitchFamily="66" charset="0"/>
                        </a:rPr>
                        <a:t>Administrative</a:t>
                      </a:r>
                      <a:r>
                        <a:rPr lang="en-US" sz="1400" dirty="0" smtClean="0"/>
                        <a:t> </a:t>
                      </a:r>
                      <a:endParaRPr lang="en-GB" sz="1400" dirty="0"/>
                    </a:p>
                  </a:txBody>
                  <a:tcPr/>
                </a:tc>
                <a:tc>
                  <a:txBody>
                    <a:bodyPr/>
                    <a:lstStyle/>
                    <a:p>
                      <a:pPr algn="ctr"/>
                      <a:r>
                        <a:rPr lang="en-US" sz="1400" dirty="0" smtClean="0">
                          <a:latin typeface="Lucida Calligraphy" pitchFamily="66" charset="0"/>
                        </a:rPr>
                        <a:t>1,395,657,451</a:t>
                      </a:r>
                      <a:endParaRPr lang="en-US" sz="1400" dirty="0">
                        <a:latin typeface="Lucida Calligraphy" pitchFamily="66" charset="0"/>
                      </a:endParaRPr>
                    </a:p>
                  </a:txBody>
                  <a:tcPr/>
                </a:tc>
                <a:extLst>
                  <a:ext uri="{0D108BD9-81ED-4DB2-BD59-A6C34878D82A}">
                    <a16:rowId xmlns:a16="http://schemas.microsoft.com/office/drawing/2014/main" val="1110745806"/>
                  </a:ext>
                </a:extLst>
              </a:tr>
              <a:tr h="272815">
                <a:tc>
                  <a:txBody>
                    <a:bodyPr/>
                    <a:lstStyle/>
                    <a:p>
                      <a:r>
                        <a:rPr lang="en-GB" sz="1400" dirty="0" smtClean="0"/>
                        <a:t>2</a:t>
                      </a:r>
                      <a:endParaRPr lang="en-GB" sz="1400" dirty="0"/>
                    </a:p>
                  </a:txBody>
                  <a:tcPr/>
                </a:tc>
                <a:tc>
                  <a:txBody>
                    <a:bodyPr/>
                    <a:lstStyle/>
                    <a:p>
                      <a:r>
                        <a:rPr lang="en-US" sz="1400" dirty="0" smtClean="0">
                          <a:latin typeface="Lucida Calligraphy" pitchFamily="66" charset="0"/>
                        </a:rPr>
                        <a:t>Economic</a:t>
                      </a:r>
                      <a:endParaRPr lang="en-GB" sz="1400" dirty="0"/>
                    </a:p>
                  </a:txBody>
                  <a:tcPr/>
                </a:tc>
                <a:tc>
                  <a:txBody>
                    <a:bodyPr/>
                    <a:lstStyle/>
                    <a:p>
                      <a:pPr algn="ctr"/>
                      <a:r>
                        <a:rPr lang="en-US" sz="1400" dirty="0" smtClean="0">
                          <a:latin typeface="Lucida Calligraphy" pitchFamily="66" charset="0"/>
                        </a:rPr>
                        <a:t>9,962,606,696</a:t>
                      </a:r>
                      <a:r>
                        <a:rPr lang="en-US" sz="1400" b="1" dirty="0" smtClean="0"/>
                        <a:t> </a:t>
                      </a:r>
                      <a:endParaRPr lang="en-GB" sz="1400" dirty="0"/>
                    </a:p>
                  </a:txBody>
                  <a:tcPr/>
                </a:tc>
                <a:extLst>
                  <a:ext uri="{0D108BD9-81ED-4DB2-BD59-A6C34878D82A}">
                    <a16:rowId xmlns:a16="http://schemas.microsoft.com/office/drawing/2014/main" val="1223122334"/>
                  </a:ext>
                </a:extLst>
              </a:tr>
              <a:tr h="272815">
                <a:tc>
                  <a:txBody>
                    <a:bodyPr/>
                    <a:lstStyle/>
                    <a:p>
                      <a:r>
                        <a:rPr lang="en-GB" sz="1400" dirty="0" smtClean="0"/>
                        <a:t>3</a:t>
                      </a:r>
                      <a:endParaRPr lang="en-GB" sz="1400" dirty="0"/>
                    </a:p>
                  </a:txBody>
                  <a:tcPr/>
                </a:tc>
                <a:tc>
                  <a:txBody>
                    <a:bodyPr/>
                    <a:lstStyle/>
                    <a:p>
                      <a:r>
                        <a:rPr lang="en-US" sz="1400" dirty="0" smtClean="0">
                          <a:latin typeface="Lucida Calligraphy" pitchFamily="66" charset="0"/>
                        </a:rPr>
                        <a:t>Law and Justice</a:t>
                      </a:r>
                      <a:endParaRPr lang="en-GB"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smtClean="0">
                          <a:latin typeface="Lucida Calligraphy" pitchFamily="66" charset="0"/>
                        </a:rPr>
                        <a:t>0.00</a:t>
                      </a:r>
                      <a:endParaRPr lang="en-GB" sz="1400" dirty="0" smtClean="0"/>
                    </a:p>
                  </a:txBody>
                  <a:tcPr/>
                </a:tc>
                <a:extLst>
                  <a:ext uri="{0D108BD9-81ED-4DB2-BD59-A6C34878D82A}">
                    <a16:rowId xmlns:a16="http://schemas.microsoft.com/office/drawing/2014/main" val="557369096"/>
                  </a:ext>
                </a:extLst>
              </a:tr>
              <a:tr h="272815">
                <a:tc>
                  <a:txBody>
                    <a:bodyPr/>
                    <a:lstStyle/>
                    <a:p>
                      <a:r>
                        <a:rPr lang="en-GB" sz="1400" dirty="0" smtClean="0"/>
                        <a:t>4</a:t>
                      </a:r>
                      <a:endParaRPr lang="en-GB" sz="1400" dirty="0"/>
                    </a:p>
                  </a:txBody>
                  <a:tcPr/>
                </a:tc>
                <a:tc>
                  <a:txBody>
                    <a:bodyPr/>
                    <a:lstStyle/>
                    <a:p>
                      <a:r>
                        <a:rPr lang="en-US" sz="1400" dirty="0" smtClean="0">
                          <a:latin typeface="Lucida Calligraphy" pitchFamily="66" charset="0"/>
                        </a:rPr>
                        <a:t>Social Service</a:t>
                      </a:r>
                      <a:endParaRPr lang="en-GB" sz="1400" dirty="0"/>
                    </a:p>
                  </a:txBody>
                  <a:tcPr/>
                </a:tc>
                <a:tc>
                  <a:txBody>
                    <a:bodyPr/>
                    <a:lstStyle/>
                    <a:p>
                      <a:pPr algn="ctr"/>
                      <a:r>
                        <a:rPr lang="en-US" sz="1400" dirty="0" smtClean="0">
                          <a:latin typeface="Lucida Calligraphy" pitchFamily="66" charset="0"/>
                        </a:rPr>
                        <a:t>3,364,110,322</a:t>
                      </a:r>
                      <a:endParaRPr lang="en-US" sz="1400" dirty="0">
                        <a:latin typeface="Lucida Calligraphy" pitchFamily="66" charset="0"/>
                      </a:endParaRPr>
                    </a:p>
                  </a:txBody>
                  <a:tcPr/>
                </a:tc>
                <a:extLst>
                  <a:ext uri="{0D108BD9-81ED-4DB2-BD59-A6C34878D82A}">
                    <a16:rowId xmlns:a16="http://schemas.microsoft.com/office/drawing/2014/main" val="144400625"/>
                  </a:ext>
                </a:extLst>
              </a:tr>
            </a:tbl>
          </a:graphicData>
        </a:graphic>
      </p:graphicFrame>
      <p:graphicFrame>
        <p:nvGraphicFramePr>
          <p:cNvPr id="4" name="Chart 3"/>
          <p:cNvGraphicFramePr>
            <a:graphicFrameLocks/>
          </p:cNvGraphicFramePr>
          <p:nvPr>
            <p:extLst>
              <p:ext uri="{D42A27DB-BD31-4B8C-83A1-F6EECF244321}">
                <p14:modId xmlns:p14="http://schemas.microsoft.com/office/powerpoint/2010/main" val="3088755352"/>
              </p:ext>
            </p:extLst>
          </p:nvPr>
        </p:nvGraphicFramePr>
        <p:xfrm>
          <a:off x="685800" y="2798260"/>
          <a:ext cx="8298876" cy="36025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94751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914400"/>
            <a:ext cx="8610600" cy="5041765"/>
          </a:xfrm>
          <a:prstGeom prst="rect">
            <a:avLst/>
          </a:prstGeom>
          <a:noFill/>
        </p:spPr>
        <p:txBody>
          <a:bodyPr wrap="square" rtlCol="0">
            <a:spAutoFit/>
          </a:bodyPr>
          <a:lstStyle/>
          <a:p>
            <a:pPr algn="just">
              <a:lnSpc>
                <a:spcPct val="150000"/>
              </a:lnSpc>
            </a:pPr>
            <a:r>
              <a:rPr lang="en-US" b="1" dirty="0" smtClean="0">
                <a:solidFill>
                  <a:srgbClr val="0070C0"/>
                </a:solidFill>
                <a:latin typeface="Lucida Calligraphy" pitchFamily="66" charset="0"/>
              </a:rPr>
              <a:t>In conclusion, </a:t>
            </a:r>
            <a:endParaRPr lang="en-US" b="1" dirty="0">
              <a:solidFill>
                <a:srgbClr val="0070C0"/>
              </a:solidFill>
              <a:latin typeface="Lucida Calligraphy" pitchFamily="66" charset="0"/>
            </a:endParaRPr>
          </a:p>
          <a:p>
            <a:pPr algn="just">
              <a:lnSpc>
                <a:spcPct val="150000"/>
              </a:lnSpc>
            </a:pPr>
            <a:r>
              <a:rPr lang="en-US" dirty="0">
                <a:solidFill>
                  <a:srgbClr val="002060"/>
                </a:solidFill>
                <a:latin typeface="Lucida Calligraphy" pitchFamily="66" charset="0"/>
                <a:ea typeface="Calibri"/>
                <a:cs typeface="Times New Roman"/>
              </a:rPr>
              <a:t>The total approved revenue for </a:t>
            </a:r>
            <a:r>
              <a:rPr lang="en-US" dirty="0" smtClean="0">
                <a:solidFill>
                  <a:srgbClr val="002060"/>
                </a:solidFill>
                <a:latin typeface="Lucida Calligraphy" pitchFamily="66" charset="0"/>
                <a:ea typeface="Calibri"/>
                <a:cs typeface="Times New Roman"/>
              </a:rPr>
              <a:t>2018 fiscal </a:t>
            </a:r>
            <a:r>
              <a:rPr lang="en-US" dirty="0">
                <a:solidFill>
                  <a:srgbClr val="002060"/>
                </a:solidFill>
                <a:latin typeface="Lucida Calligraphy" pitchFamily="66" charset="0"/>
                <a:ea typeface="Calibri"/>
                <a:cs typeface="Times New Roman"/>
              </a:rPr>
              <a:t>year </a:t>
            </a:r>
            <a:r>
              <a:rPr lang="en-US" dirty="0" smtClean="0">
                <a:solidFill>
                  <a:srgbClr val="002060"/>
                </a:solidFill>
                <a:latin typeface="Lucida Calligraphy" pitchFamily="66" charset="0"/>
                <a:ea typeface="Calibri"/>
                <a:cs typeface="Times New Roman"/>
              </a:rPr>
              <a:t>stands </a:t>
            </a:r>
            <a:r>
              <a:rPr lang="en-US" dirty="0">
                <a:solidFill>
                  <a:srgbClr val="002060"/>
                </a:solidFill>
                <a:latin typeface="Lucida Calligraphy" pitchFamily="66" charset="0"/>
                <a:ea typeface="Calibri"/>
                <a:cs typeface="Times New Roman"/>
              </a:rPr>
              <a:t>at </a:t>
            </a:r>
            <a:r>
              <a:rPr lang="en-US" strike="dblStrike" dirty="0" smtClean="0">
                <a:solidFill>
                  <a:srgbClr val="002060"/>
                </a:solidFill>
                <a:latin typeface="Lucida Calligraphy" pitchFamily="66" charset="0"/>
                <a:ea typeface="Calibri"/>
                <a:cs typeface="Times New Roman"/>
              </a:rPr>
              <a:t>N</a:t>
            </a:r>
            <a:r>
              <a:rPr lang="en-US" dirty="0" smtClean="0">
                <a:solidFill>
                  <a:srgbClr val="002060"/>
                </a:solidFill>
                <a:latin typeface="Lucida Calligraphy" pitchFamily="66" charset="0"/>
                <a:ea typeface="Calibri"/>
                <a:cs typeface="Times New Roman"/>
              </a:rPr>
              <a:t>151,677,854,494. Out </a:t>
            </a:r>
            <a:r>
              <a:rPr lang="en-US" dirty="0">
                <a:solidFill>
                  <a:srgbClr val="002060"/>
                </a:solidFill>
                <a:latin typeface="Lucida Calligraphy" pitchFamily="66" charset="0"/>
                <a:ea typeface="Calibri"/>
                <a:cs typeface="Times New Roman"/>
              </a:rPr>
              <a:t>of </a:t>
            </a:r>
            <a:r>
              <a:rPr lang="en-US" dirty="0" smtClean="0">
                <a:solidFill>
                  <a:srgbClr val="002060"/>
                </a:solidFill>
                <a:latin typeface="Lucida Calligraphy" pitchFamily="66" charset="0"/>
                <a:ea typeface="Calibri"/>
                <a:cs typeface="Times New Roman"/>
              </a:rPr>
              <a:t>this, the </a:t>
            </a:r>
            <a:r>
              <a:rPr lang="en-US" dirty="0">
                <a:solidFill>
                  <a:srgbClr val="002060"/>
                </a:solidFill>
                <a:latin typeface="Lucida Calligraphy" pitchFamily="66" charset="0"/>
                <a:ea typeface="Calibri"/>
                <a:cs typeface="Times New Roman"/>
              </a:rPr>
              <a:t>sum of N37,919,463,624 </a:t>
            </a:r>
            <a:r>
              <a:rPr lang="en-US" dirty="0" smtClean="0">
                <a:solidFill>
                  <a:srgbClr val="002060"/>
                </a:solidFill>
                <a:latin typeface="Lucida Calligraphy" pitchFamily="66" charset="0"/>
                <a:ea typeface="Calibri"/>
                <a:cs typeface="Times New Roman"/>
              </a:rPr>
              <a:t>was for </a:t>
            </a:r>
            <a:r>
              <a:rPr lang="en-US" dirty="0">
                <a:solidFill>
                  <a:srgbClr val="002060"/>
                </a:solidFill>
                <a:latin typeface="Lucida Calligraphy" pitchFamily="66" charset="0"/>
                <a:ea typeface="Calibri"/>
                <a:cs typeface="Times New Roman"/>
              </a:rPr>
              <a:t>the </a:t>
            </a:r>
            <a:r>
              <a:rPr lang="en-US" dirty="0" smtClean="0">
                <a:solidFill>
                  <a:srgbClr val="002060"/>
                </a:solidFill>
                <a:latin typeface="Lucida Calligraphy" pitchFamily="66" charset="0"/>
                <a:ea typeface="Calibri"/>
                <a:cs typeface="Times New Roman"/>
              </a:rPr>
              <a:t>fourth </a:t>
            </a:r>
            <a:r>
              <a:rPr lang="en-US" dirty="0">
                <a:solidFill>
                  <a:srgbClr val="002060"/>
                </a:solidFill>
                <a:latin typeface="Lucida Calligraphy" pitchFamily="66" charset="0"/>
                <a:ea typeface="Calibri"/>
                <a:cs typeface="Times New Roman"/>
              </a:rPr>
              <a:t>quarter estimates for both recurrent and capital receipts </a:t>
            </a:r>
            <a:r>
              <a:rPr lang="en-US" dirty="0" smtClean="0">
                <a:solidFill>
                  <a:srgbClr val="002060"/>
                </a:solidFill>
                <a:latin typeface="Lucida Calligraphy" pitchFamily="66" charset="0"/>
                <a:ea typeface="Calibri"/>
                <a:cs typeface="Times New Roman"/>
              </a:rPr>
              <a:t>(October-December</a:t>
            </a:r>
            <a:r>
              <a:rPr lang="en-US" dirty="0">
                <a:solidFill>
                  <a:srgbClr val="002060"/>
                </a:solidFill>
                <a:latin typeface="Lucida Calligraphy" pitchFamily="66" charset="0"/>
                <a:ea typeface="Calibri"/>
                <a:cs typeface="Times New Roman"/>
              </a:rPr>
              <a:t>, 2018). However, the total sum of </a:t>
            </a:r>
            <a:r>
              <a:rPr lang="en-US" strike="dblStrike" dirty="0">
                <a:solidFill>
                  <a:srgbClr val="002060"/>
                </a:solidFill>
                <a:latin typeface="Lucida Calligraphy" pitchFamily="66" charset="0"/>
                <a:ea typeface="Calibri"/>
                <a:cs typeface="Times New Roman"/>
              </a:rPr>
              <a:t>N</a:t>
            </a:r>
            <a:r>
              <a:rPr lang="en-US" dirty="0" smtClean="0">
                <a:solidFill>
                  <a:srgbClr val="002060"/>
                </a:solidFill>
                <a:latin typeface="Lucida Calligraphy" pitchFamily="66" charset="0"/>
                <a:ea typeface="Calibri"/>
                <a:cs typeface="Times New Roman"/>
              </a:rPr>
              <a:t>33,265,076,423 </a:t>
            </a:r>
            <a:r>
              <a:rPr lang="en-US" dirty="0">
                <a:solidFill>
                  <a:srgbClr val="002060"/>
                </a:solidFill>
                <a:latin typeface="Lucida Calligraphy" pitchFamily="66" charset="0"/>
                <a:ea typeface="Calibri"/>
                <a:cs typeface="Times New Roman"/>
              </a:rPr>
              <a:t>was realized, representing </a:t>
            </a:r>
            <a:r>
              <a:rPr lang="en-US" dirty="0" smtClean="0">
                <a:solidFill>
                  <a:srgbClr val="002060"/>
                </a:solidFill>
                <a:latin typeface="Lucida Calligraphy" pitchFamily="66" charset="0"/>
                <a:ea typeface="Calibri"/>
                <a:cs typeface="Times New Roman"/>
              </a:rPr>
              <a:t>87.73% performance.</a:t>
            </a:r>
            <a:endParaRPr lang="en-US" dirty="0">
              <a:solidFill>
                <a:srgbClr val="002060"/>
              </a:solidFill>
              <a:latin typeface="Lucida Calligraphy" pitchFamily="66" charset="0"/>
              <a:ea typeface="Calibri"/>
              <a:cs typeface="Times New Roman"/>
            </a:endParaRPr>
          </a:p>
          <a:p>
            <a:pPr algn="just">
              <a:lnSpc>
                <a:spcPct val="150000"/>
              </a:lnSpc>
            </a:pPr>
            <a:r>
              <a:rPr lang="en-US" dirty="0">
                <a:solidFill>
                  <a:srgbClr val="002060"/>
                </a:solidFill>
                <a:latin typeface="Lucida Calligraphy" pitchFamily="66" charset="0"/>
                <a:ea typeface="Calibri"/>
                <a:cs typeface="Times New Roman"/>
              </a:rPr>
              <a:t>On the </a:t>
            </a:r>
            <a:r>
              <a:rPr lang="en-US" dirty="0" smtClean="0">
                <a:solidFill>
                  <a:srgbClr val="002060"/>
                </a:solidFill>
                <a:latin typeface="Lucida Calligraphy" pitchFamily="66" charset="0"/>
                <a:ea typeface="Calibri"/>
                <a:cs typeface="Times New Roman"/>
              </a:rPr>
              <a:t>other hand, </a:t>
            </a:r>
            <a:r>
              <a:rPr lang="en-US" dirty="0">
                <a:solidFill>
                  <a:srgbClr val="002060"/>
                </a:solidFill>
                <a:latin typeface="Lucida Calligraphy" pitchFamily="66" charset="0"/>
                <a:ea typeface="Calibri"/>
                <a:cs typeface="Times New Roman"/>
              </a:rPr>
              <a:t>the approved budget expenditure for </a:t>
            </a:r>
            <a:r>
              <a:rPr lang="en-US" dirty="0" smtClean="0">
                <a:solidFill>
                  <a:srgbClr val="002060"/>
                </a:solidFill>
                <a:latin typeface="Lucida Calligraphy" pitchFamily="66" charset="0"/>
                <a:ea typeface="Calibri"/>
                <a:cs typeface="Times New Roman"/>
              </a:rPr>
              <a:t>2018 fiscal year </a:t>
            </a:r>
            <a:r>
              <a:rPr lang="en-US" dirty="0">
                <a:solidFill>
                  <a:srgbClr val="002060"/>
                </a:solidFill>
                <a:latin typeface="Lucida Calligraphy" pitchFamily="66" charset="0"/>
                <a:ea typeface="Calibri"/>
                <a:cs typeface="Times New Roman"/>
              </a:rPr>
              <a:t>was </a:t>
            </a:r>
            <a:r>
              <a:rPr lang="en-US" strike="dblStrike" dirty="0">
                <a:solidFill>
                  <a:srgbClr val="002060"/>
                </a:solidFill>
                <a:latin typeface="Lucida Calligraphy" pitchFamily="66" charset="0"/>
                <a:ea typeface="Calibri"/>
                <a:cs typeface="Times New Roman"/>
              </a:rPr>
              <a:t>N</a:t>
            </a:r>
            <a:r>
              <a:rPr lang="en-US" dirty="0" smtClean="0">
                <a:solidFill>
                  <a:srgbClr val="002060"/>
                </a:solidFill>
                <a:latin typeface="Lucida Calligraphy" pitchFamily="66" charset="0"/>
                <a:ea typeface="Calibri"/>
                <a:cs typeface="Times New Roman"/>
              </a:rPr>
              <a:t>151,677,854,494</a:t>
            </a:r>
            <a:r>
              <a:rPr lang="en-US" dirty="0">
                <a:solidFill>
                  <a:srgbClr val="002060"/>
                </a:solidFill>
                <a:latin typeface="Lucida Calligraphy" pitchFamily="66" charset="0"/>
                <a:ea typeface="Calibri"/>
                <a:cs typeface="Times New Roman"/>
              </a:rPr>
              <a:t>. </a:t>
            </a:r>
            <a:r>
              <a:rPr lang="en-US" dirty="0" smtClean="0">
                <a:solidFill>
                  <a:srgbClr val="002060"/>
                </a:solidFill>
                <a:latin typeface="Lucida Calligraphy" pitchFamily="66" charset="0"/>
                <a:ea typeface="Calibri"/>
                <a:cs typeface="Times New Roman"/>
              </a:rPr>
              <a:t>Out </a:t>
            </a:r>
            <a:r>
              <a:rPr lang="en-US" dirty="0">
                <a:solidFill>
                  <a:srgbClr val="002060"/>
                </a:solidFill>
                <a:latin typeface="Lucida Calligraphy" pitchFamily="66" charset="0"/>
                <a:ea typeface="Calibri"/>
                <a:cs typeface="Times New Roman"/>
              </a:rPr>
              <a:t>of </a:t>
            </a:r>
            <a:r>
              <a:rPr lang="en-US" dirty="0" smtClean="0">
                <a:solidFill>
                  <a:srgbClr val="002060"/>
                </a:solidFill>
                <a:latin typeface="Lucida Calligraphy" pitchFamily="66" charset="0"/>
                <a:ea typeface="Calibri"/>
                <a:cs typeface="Times New Roman"/>
              </a:rPr>
              <a:t>this, the </a:t>
            </a:r>
            <a:r>
              <a:rPr lang="en-US" dirty="0">
                <a:solidFill>
                  <a:srgbClr val="002060"/>
                </a:solidFill>
                <a:latin typeface="Lucida Calligraphy" pitchFamily="66" charset="0"/>
                <a:ea typeface="Calibri"/>
                <a:cs typeface="Times New Roman"/>
              </a:rPr>
              <a:t>sum of N37,919,463,624 </a:t>
            </a:r>
            <a:r>
              <a:rPr lang="en-US" dirty="0" smtClean="0">
                <a:solidFill>
                  <a:srgbClr val="002060"/>
                </a:solidFill>
                <a:latin typeface="Lucida Calligraphy" pitchFamily="66" charset="0"/>
                <a:ea typeface="Calibri"/>
                <a:cs typeface="Times New Roman"/>
              </a:rPr>
              <a:t>was for </a:t>
            </a:r>
            <a:r>
              <a:rPr lang="en-US" dirty="0">
                <a:solidFill>
                  <a:srgbClr val="002060"/>
                </a:solidFill>
                <a:latin typeface="Lucida Calligraphy" pitchFamily="66" charset="0"/>
                <a:ea typeface="Calibri"/>
                <a:cs typeface="Times New Roman"/>
              </a:rPr>
              <a:t>the </a:t>
            </a:r>
            <a:r>
              <a:rPr lang="en-US" dirty="0" smtClean="0">
                <a:solidFill>
                  <a:srgbClr val="002060"/>
                </a:solidFill>
                <a:latin typeface="Lucida Calligraphy" pitchFamily="66" charset="0"/>
                <a:ea typeface="Calibri"/>
                <a:cs typeface="Times New Roman"/>
              </a:rPr>
              <a:t>fourth </a:t>
            </a:r>
            <a:r>
              <a:rPr lang="en-US" dirty="0">
                <a:solidFill>
                  <a:srgbClr val="002060"/>
                </a:solidFill>
                <a:latin typeface="Lucida Calligraphy" pitchFamily="66" charset="0"/>
                <a:ea typeface="Calibri"/>
                <a:cs typeface="Times New Roman"/>
              </a:rPr>
              <a:t>quarter </a:t>
            </a:r>
            <a:r>
              <a:rPr lang="en-US" dirty="0" smtClean="0">
                <a:solidFill>
                  <a:srgbClr val="002060"/>
                </a:solidFill>
                <a:latin typeface="Lucida Calligraphy" pitchFamily="66" charset="0"/>
                <a:ea typeface="Calibri"/>
                <a:cs typeface="Times New Roman"/>
              </a:rPr>
              <a:t>Budget estimates </a:t>
            </a:r>
            <a:r>
              <a:rPr lang="en-US" dirty="0">
                <a:solidFill>
                  <a:srgbClr val="002060"/>
                </a:solidFill>
                <a:latin typeface="Lucida Calligraphy" pitchFamily="66" charset="0"/>
                <a:ea typeface="Calibri"/>
                <a:cs typeface="Times New Roman"/>
              </a:rPr>
              <a:t>for both recurrent and capital expenditure </a:t>
            </a:r>
            <a:r>
              <a:rPr lang="en-US" dirty="0" smtClean="0">
                <a:solidFill>
                  <a:srgbClr val="002060"/>
                </a:solidFill>
                <a:latin typeface="Lucida Calligraphy" pitchFamily="66" charset="0"/>
                <a:ea typeface="Calibri"/>
                <a:cs typeface="Times New Roman"/>
              </a:rPr>
              <a:t>(October-December</a:t>
            </a:r>
            <a:r>
              <a:rPr lang="en-US" dirty="0">
                <a:solidFill>
                  <a:srgbClr val="002060"/>
                </a:solidFill>
                <a:latin typeface="Lucida Calligraphy" pitchFamily="66" charset="0"/>
                <a:ea typeface="Calibri"/>
                <a:cs typeface="Times New Roman"/>
              </a:rPr>
              <a:t>, 2018</a:t>
            </a:r>
            <a:r>
              <a:rPr lang="en-US" dirty="0" smtClean="0">
                <a:solidFill>
                  <a:srgbClr val="002060"/>
                </a:solidFill>
                <a:latin typeface="Lucida Calligraphy" pitchFamily="66" charset="0"/>
                <a:ea typeface="Calibri"/>
                <a:cs typeface="Times New Roman"/>
              </a:rPr>
              <a:t>). </a:t>
            </a:r>
            <a:r>
              <a:rPr lang="en-US" dirty="0">
                <a:solidFill>
                  <a:srgbClr val="002060"/>
                </a:solidFill>
                <a:latin typeface="Lucida Calligraphy" pitchFamily="66" charset="0"/>
                <a:ea typeface="Calibri"/>
                <a:cs typeface="Times New Roman"/>
              </a:rPr>
              <a:t>O</a:t>
            </a:r>
            <a:r>
              <a:rPr lang="en-US" dirty="0" smtClean="0">
                <a:solidFill>
                  <a:srgbClr val="002060"/>
                </a:solidFill>
                <a:latin typeface="Lucida Calligraphy" pitchFamily="66" charset="0"/>
                <a:ea typeface="Calibri"/>
                <a:cs typeface="Times New Roman"/>
              </a:rPr>
              <a:t>ut of which the actual expenditure for the period under review was </a:t>
            </a:r>
            <a:r>
              <a:rPr lang="en-US" strike="dblStrike" dirty="0" smtClean="0">
                <a:solidFill>
                  <a:srgbClr val="002060"/>
                </a:solidFill>
                <a:latin typeface="Lucida Calligraphy" pitchFamily="66" charset="0"/>
                <a:ea typeface="Calibri"/>
                <a:cs typeface="Times New Roman"/>
              </a:rPr>
              <a:t>N</a:t>
            </a:r>
            <a:r>
              <a:rPr lang="en-US" dirty="0">
                <a:solidFill>
                  <a:srgbClr val="002060"/>
                </a:solidFill>
                <a:latin typeface="Lucida Calligraphy" pitchFamily="66" charset="0"/>
                <a:ea typeface="Calibri"/>
                <a:cs typeface="Times New Roman"/>
              </a:rPr>
              <a:t>25,446,155,531</a:t>
            </a:r>
            <a:r>
              <a:rPr lang="en-US" dirty="0" smtClean="0"/>
              <a:t> </a:t>
            </a:r>
            <a:r>
              <a:rPr lang="en-US" b="1" dirty="0" smtClean="0"/>
              <a:t> </a:t>
            </a:r>
            <a:r>
              <a:rPr lang="en-US" dirty="0" smtClean="0">
                <a:solidFill>
                  <a:srgbClr val="002060"/>
                </a:solidFill>
                <a:latin typeface="Lucida Calligraphy" pitchFamily="66" charset="0"/>
                <a:ea typeface="Calibri"/>
                <a:cs typeface="Times New Roman"/>
              </a:rPr>
              <a:t> </a:t>
            </a:r>
            <a:r>
              <a:rPr lang="en-US" dirty="0">
                <a:solidFill>
                  <a:srgbClr val="002060"/>
                </a:solidFill>
                <a:latin typeface="Lucida Calligraphy" pitchFamily="66" charset="0"/>
                <a:ea typeface="Calibri"/>
                <a:cs typeface="Times New Roman"/>
              </a:rPr>
              <a:t>representing </a:t>
            </a:r>
            <a:r>
              <a:rPr lang="en-US" dirty="0" smtClean="0">
                <a:solidFill>
                  <a:srgbClr val="002060"/>
                </a:solidFill>
                <a:latin typeface="Lucida Calligraphy" pitchFamily="66" charset="0"/>
                <a:ea typeface="Calibri"/>
                <a:cs typeface="Times New Roman"/>
              </a:rPr>
              <a:t>67</a:t>
            </a:r>
            <a:r>
              <a:rPr lang="en-US" dirty="0" smtClean="0">
                <a:solidFill>
                  <a:srgbClr val="002060"/>
                </a:solidFill>
                <a:latin typeface="Lucida Calligraphy" pitchFamily="66" charset="0"/>
                <a:ea typeface="Calibri"/>
                <a:cs typeface="Times New Roman"/>
              </a:rPr>
              <a:t>.11% </a:t>
            </a:r>
            <a:r>
              <a:rPr lang="en-US" dirty="0">
                <a:solidFill>
                  <a:srgbClr val="002060"/>
                </a:solidFill>
                <a:latin typeface="Lucida Calligraphy" pitchFamily="66" charset="0"/>
                <a:ea typeface="Calibri"/>
                <a:cs typeface="Times New Roman"/>
              </a:rPr>
              <a:t>performance .</a:t>
            </a:r>
          </a:p>
        </p:txBody>
      </p:sp>
    </p:spTree>
    <p:extLst>
      <p:ext uri="{BB962C8B-B14F-4D97-AF65-F5344CB8AC3E}">
        <p14:creationId xmlns:p14="http://schemas.microsoft.com/office/powerpoint/2010/main" val="3817656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09600"/>
            <a:ext cx="8534400" cy="5724644"/>
          </a:xfrm>
          <a:prstGeom prst="rect">
            <a:avLst/>
          </a:prstGeom>
        </p:spPr>
        <p:txBody>
          <a:bodyPr wrap="square">
            <a:spAutoFit/>
          </a:bodyPr>
          <a:lstStyle/>
          <a:p>
            <a:pPr algn="ctr"/>
            <a:r>
              <a:rPr lang="en-US" b="1" dirty="0" smtClean="0">
                <a:solidFill>
                  <a:srgbClr val="0070C0"/>
                </a:solidFill>
                <a:latin typeface="Lucida Calligraphy" pitchFamily="66" charset="0"/>
                <a:ea typeface="Calibri"/>
                <a:cs typeface="Times New Roman"/>
              </a:rPr>
              <a:t>FOURTH </a:t>
            </a:r>
            <a:r>
              <a:rPr lang="en-US" b="1" dirty="0">
                <a:solidFill>
                  <a:srgbClr val="0070C0"/>
                </a:solidFill>
                <a:latin typeface="Lucida Calligraphy" pitchFamily="66" charset="0"/>
                <a:ea typeface="Calibri"/>
                <a:cs typeface="Times New Roman"/>
              </a:rPr>
              <a:t>QUARTER BUDGET PERFORMANCE REPORT </a:t>
            </a:r>
            <a:r>
              <a:rPr lang="en-US" b="1" dirty="0" smtClean="0">
                <a:solidFill>
                  <a:srgbClr val="0070C0"/>
                </a:solidFill>
                <a:latin typeface="Lucida Calligraphy" pitchFamily="66" charset="0"/>
                <a:ea typeface="Calibri"/>
                <a:cs typeface="Times New Roman"/>
              </a:rPr>
              <a:t>FOR </a:t>
            </a:r>
            <a:r>
              <a:rPr lang="en-US" sz="2400" b="1" dirty="0" smtClean="0">
                <a:solidFill>
                  <a:srgbClr val="0070C0"/>
                </a:solidFill>
                <a:latin typeface="Lucida Calligraphy" pitchFamily="66" charset="0"/>
                <a:ea typeface="Calibri"/>
                <a:cs typeface="Times New Roman"/>
              </a:rPr>
              <a:t>2018</a:t>
            </a:r>
            <a:r>
              <a:rPr lang="en-US" b="1" dirty="0" smtClean="0">
                <a:solidFill>
                  <a:srgbClr val="0070C0"/>
                </a:solidFill>
                <a:latin typeface="Lucida Calligraphy" pitchFamily="66" charset="0"/>
                <a:ea typeface="Calibri"/>
                <a:cs typeface="Times New Roman"/>
              </a:rPr>
              <a:t> FISCAL YEAR.</a:t>
            </a:r>
            <a:endParaRPr lang="en-US" sz="1400" dirty="0">
              <a:solidFill>
                <a:srgbClr val="0070C0"/>
              </a:solidFill>
              <a:latin typeface="Lucida Calligraphy" pitchFamily="66" charset="0"/>
              <a:ea typeface="Calibri"/>
              <a:cs typeface="Times New Roman"/>
            </a:endParaRPr>
          </a:p>
          <a:p>
            <a:pPr algn="just">
              <a:lnSpc>
                <a:spcPct val="150000"/>
              </a:lnSpc>
            </a:pPr>
            <a:r>
              <a:rPr lang="en-US" b="1" dirty="0">
                <a:solidFill>
                  <a:srgbClr val="0070C0"/>
                </a:solidFill>
                <a:latin typeface="Lucida Calligraphy" pitchFamily="66" charset="0"/>
                <a:ea typeface="Calibri"/>
                <a:cs typeface="Times New Roman"/>
              </a:rPr>
              <a:t>Preamble</a:t>
            </a:r>
            <a:endParaRPr lang="en-US" sz="1400" dirty="0">
              <a:solidFill>
                <a:srgbClr val="0070C0"/>
              </a:solidFill>
              <a:latin typeface="Lucida Calligraphy" pitchFamily="66" charset="0"/>
              <a:ea typeface="Calibri"/>
              <a:cs typeface="Times New Roman"/>
            </a:endParaRPr>
          </a:p>
          <a:p>
            <a:pPr algn="just">
              <a:lnSpc>
                <a:spcPct val="150000"/>
              </a:lnSpc>
            </a:pPr>
            <a:r>
              <a:rPr lang="en-US" dirty="0" err="1" smtClean="0">
                <a:solidFill>
                  <a:srgbClr val="002060"/>
                </a:solidFill>
                <a:latin typeface="Lucida Calligraphy" pitchFamily="66" charset="0"/>
                <a:ea typeface="Calibri"/>
                <a:cs typeface="Times New Roman"/>
              </a:rPr>
              <a:t>Kogi</a:t>
            </a:r>
            <a:r>
              <a:rPr lang="en-US" dirty="0" smtClean="0">
                <a:solidFill>
                  <a:srgbClr val="002060"/>
                </a:solidFill>
                <a:latin typeface="Lucida Calligraphy" pitchFamily="66" charset="0"/>
                <a:ea typeface="Calibri"/>
                <a:cs typeface="Times New Roman"/>
              </a:rPr>
              <a:t> State has continued to be affected by the uncertainty in the global economy such as the effects of the trade war among major players in the global economy, the dwindling oil revenue, occasioned by over supply of crude oil, discovery of crude oil by many countries as well as the emerging new sources of energy. The Economic Recovery and Growth Plan, which was originally developed by the Federal Government in collaboration with States, to address recession in 2016 is being regular reviewed to address other emerging shocks. Even though significant challenges remain, the State has recorded significant progress in the real sectors, particularly Agriculture as well as Women Empowerment and</a:t>
            </a:r>
            <a:endParaRPr lang="en-US" dirty="0">
              <a:solidFill>
                <a:srgbClr val="002060"/>
              </a:solidFill>
              <a:latin typeface="Lucida Calligraphy" pitchFamily="66" charset="0"/>
              <a:ea typeface="Calibri"/>
              <a:cs typeface="Times New Roman"/>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04800"/>
            <a:ext cx="8534400" cy="5599866"/>
          </a:xfrm>
          <a:prstGeom prst="rect">
            <a:avLst/>
          </a:prstGeom>
        </p:spPr>
        <p:txBody>
          <a:bodyPr wrap="square">
            <a:spAutoFit/>
          </a:bodyPr>
          <a:lstStyle/>
          <a:p>
            <a:pPr algn="just">
              <a:lnSpc>
                <a:spcPct val="150000"/>
              </a:lnSpc>
            </a:pPr>
            <a:r>
              <a:rPr lang="en-US" sz="1600" dirty="0" smtClean="0">
                <a:solidFill>
                  <a:srgbClr val="002060"/>
                </a:solidFill>
                <a:latin typeface="Lucida Calligraphy" pitchFamily="66" charset="0"/>
                <a:ea typeface="Calibri"/>
                <a:cs typeface="Times New Roman"/>
              </a:rPr>
              <a:t>youth development. There is no doubt that the State realized the need to urgently invest in innovative actions that will significantly improve its competiveness for investment. Based on this, the State Economic Management team has continued to engage investors to boost investment inflow.</a:t>
            </a:r>
          </a:p>
          <a:p>
            <a:pPr algn="just">
              <a:lnSpc>
                <a:spcPct val="150000"/>
              </a:lnSpc>
            </a:pPr>
            <a:r>
              <a:rPr lang="en-US" sz="1600" dirty="0" smtClean="0">
                <a:solidFill>
                  <a:srgbClr val="002060"/>
                </a:solidFill>
                <a:latin typeface="Lucida Calligraphy" pitchFamily="66" charset="0"/>
                <a:ea typeface="Calibri"/>
                <a:cs typeface="Times New Roman"/>
              </a:rPr>
              <a:t>These steps are necessary in order to reduce the effects of the growing volatility in the oil sector and the consequential significant fall in oil revenue which has depleted the Federation Account Allocation to the State. This document, therefore, conveys the Budget Performance for the fourth quarter of 2018 fiscal year.</a:t>
            </a:r>
          </a:p>
          <a:p>
            <a:pPr algn="just">
              <a:lnSpc>
                <a:spcPct val="150000"/>
              </a:lnSpc>
            </a:pPr>
            <a:r>
              <a:rPr lang="en-US" sz="1600" dirty="0" smtClean="0">
                <a:solidFill>
                  <a:srgbClr val="002060"/>
                </a:solidFill>
                <a:latin typeface="Lucida Calligraphy" pitchFamily="66" charset="0"/>
                <a:ea typeface="Calibri"/>
                <a:cs typeface="Times New Roman"/>
              </a:rPr>
              <a:t>The total Approved Budget package for the State in the period under review was </a:t>
            </a:r>
            <a:r>
              <a:rPr lang="en-US" sz="1600" strike="dblStrike" dirty="0" smtClean="0">
                <a:solidFill>
                  <a:srgbClr val="002060"/>
                </a:solidFill>
                <a:latin typeface="Lucida Calligraphy" pitchFamily="66" charset="0"/>
                <a:ea typeface="Calibri"/>
                <a:cs typeface="Times New Roman"/>
              </a:rPr>
              <a:t>N</a:t>
            </a:r>
            <a:r>
              <a:rPr lang="en-US" sz="1600" dirty="0" smtClean="0">
                <a:solidFill>
                  <a:srgbClr val="002060"/>
                </a:solidFill>
                <a:latin typeface="Lucida Calligraphy" pitchFamily="66" charset="0"/>
                <a:ea typeface="Calibri"/>
                <a:cs typeface="Times New Roman"/>
              </a:rPr>
              <a:t>151,677,854,494. Out of this, the sum of N37,919,463,624 was for the fourth quarter estimates i.e. from  October-December, 2018. Of this amount, </a:t>
            </a:r>
            <a:r>
              <a:rPr lang="en-US" sz="1600" strike="dblStrike" dirty="0" smtClean="0">
                <a:solidFill>
                  <a:srgbClr val="002060"/>
                </a:solidFill>
                <a:latin typeface="Lucida Calligraphy" pitchFamily="66" charset="0"/>
                <a:ea typeface="Calibri"/>
                <a:cs typeface="Times New Roman"/>
              </a:rPr>
              <a:t>N</a:t>
            </a:r>
            <a:r>
              <a:rPr lang="en-US" sz="1600" dirty="0" smtClean="0">
                <a:solidFill>
                  <a:srgbClr val="002060"/>
                </a:solidFill>
                <a:latin typeface="Lucida Calligraphy" pitchFamily="66" charset="0"/>
                <a:ea typeface="Calibri"/>
                <a:cs typeface="Times New Roman"/>
              </a:rPr>
              <a:t>16,205,094,058 was earmarked for recurrent services while </a:t>
            </a:r>
            <a:r>
              <a:rPr lang="en-US" sz="1600" strike="dblStrike" dirty="0" smtClean="0">
                <a:solidFill>
                  <a:schemeClr val="tx1">
                    <a:lumMod val="65000"/>
                    <a:lumOff val="35000"/>
                  </a:schemeClr>
                </a:solidFill>
                <a:latin typeface="Lucida Calligraphy" pitchFamily="66" charset="0"/>
                <a:ea typeface="Calibri"/>
                <a:cs typeface="Times New Roman"/>
              </a:rPr>
              <a:t>N</a:t>
            </a:r>
            <a:r>
              <a:rPr lang="en-US" sz="1600" dirty="0" smtClean="0">
                <a:solidFill>
                  <a:srgbClr val="002060"/>
                </a:solidFill>
                <a:latin typeface="Lucida Calligraphy" pitchFamily="66" charset="0"/>
                <a:ea typeface="Calibri"/>
                <a:cs typeface="Times New Roman"/>
              </a:rPr>
              <a:t>21,714,369,565 was for capital projects/</a:t>
            </a:r>
            <a:r>
              <a:rPr lang="en-US" sz="1600" dirty="0" err="1" smtClean="0">
                <a:solidFill>
                  <a:srgbClr val="002060"/>
                </a:solidFill>
                <a:latin typeface="Lucida Calligraphy" pitchFamily="66" charset="0"/>
                <a:ea typeface="Calibri"/>
                <a:cs typeface="Times New Roman"/>
              </a:rPr>
              <a:t>programmes</a:t>
            </a:r>
            <a:r>
              <a:rPr lang="en-US" sz="1600" dirty="0" smtClean="0">
                <a:solidFill>
                  <a:srgbClr val="002060"/>
                </a:solidFill>
                <a:latin typeface="Lucida Calligraphy" pitchFamily="66" charset="0"/>
                <a:ea typeface="Calibri"/>
                <a:cs typeface="Times New Roman"/>
              </a:rPr>
              <a:t> </a:t>
            </a:r>
            <a:endParaRPr lang="en-US" sz="1600" dirty="0"/>
          </a:p>
        </p:txBody>
      </p:sp>
    </p:spTree>
    <p:extLst>
      <p:ext uri="{BB962C8B-B14F-4D97-AF65-F5344CB8AC3E}">
        <p14:creationId xmlns:p14="http://schemas.microsoft.com/office/powerpoint/2010/main" val="399903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6691" y="685800"/>
            <a:ext cx="8458200" cy="3139321"/>
          </a:xfrm>
          <a:prstGeom prst="rect">
            <a:avLst/>
          </a:prstGeom>
        </p:spPr>
        <p:txBody>
          <a:bodyPr wrap="square">
            <a:spAutoFit/>
          </a:bodyPr>
          <a:lstStyle/>
          <a:p>
            <a:r>
              <a:rPr lang="en-US" b="1" dirty="0">
                <a:solidFill>
                  <a:srgbClr val="0070C0"/>
                </a:solidFill>
                <a:latin typeface="Lucida Calligraphy" pitchFamily="66" charset="0"/>
              </a:rPr>
              <a:t>RECURRENT REVENUE PERFORMANCE</a:t>
            </a:r>
          </a:p>
          <a:p>
            <a:endParaRPr lang="en-US" b="1" dirty="0">
              <a:solidFill>
                <a:srgbClr val="002060"/>
              </a:solidFill>
              <a:latin typeface="Lucida Calligraphy" pitchFamily="66" charset="0"/>
            </a:endParaRPr>
          </a:p>
          <a:p>
            <a:pPr algn="just"/>
            <a:r>
              <a:rPr lang="en-US" dirty="0">
                <a:solidFill>
                  <a:srgbClr val="002060"/>
                </a:solidFill>
                <a:latin typeface="Lucida Calligraphy" pitchFamily="66" charset="0"/>
              </a:rPr>
              <a:t>The total recurrent revenue estimates for </a:t>
            </a:r>
            <a:r>
              <a:rPr lang="en-US" dirty="0" smtClean="0">
                <a:solidFill>
                  <a:srgbClr val="002060"/>
                </a:solidFill>
                <a:latin typeface="Lucida Calligraphy" pitchFamily="66" charset="0"/>
              </a:rPr>
              <a:t>fourth  </a:t>
            </a:r>
            <a:r>
              <a:rPr lang="en-US" dirty="0">
                <a:solidFill>
                  <a:srgbClr val="002060"/>
                </a:solidFill>
                <a:latin typeface="Lucida Calligraphy" pitchFamily="66" charset="0"/>
              </a:rPr>
              <a:t>quarter </a:t>
            </a:r>
            <a:r>
              <a:rPr lang="en-US" dirty="0" smtClean="0">
                <a:solidFill>
                  <a:srgbClr val="002060"/>
                </a:solidFill>
                <a:latin typeface="Lucida Calligraphy" pitchFamily="66" charset="0"/>
              </a:rPr>
              <a:t>(October </a:t>
            </a:r>
            <a:r>
              <a:rPr lang="en-US" dirty="0">
                <a:solidFill>
                  <a:srgbClr val="002060"/>
                </a:solidFill>
                <a:latin typeface="Lucida Calligraphy" pitchFamily="66" charset="0"/>
              </a:rPr>
              <a:t>– </a:t>
            </a:r>
            <a:r>
              <a:rPr lang="en-US" dirty="0" smtClean="0">
                <a:solidFill>
                  <a:srgbClr val="002060"/>
                </a:solidFill>
                <a:latin typeface="Lucida Calligraphy" pitchFamily="66" charset="0"/>
              </a:rPr>
              <a:t>December) </a:t>
            </a:r>
            <a:r>
              <a:rPr lang="en-US" dirty="0">
                <a:solidFill>
                  <a:srgbClr val="002060"/>
                </a:solidFill>
                <a:latin typeface="Lucida Calligraphy" pitchFamily="66" charset="0"/>
              </a:rPr>
              <a:t>2018 was </a:t>
            </a:r>
            <a:r>
              <a:rPr lang="en-US" strike="dblStrike" dirty="0" smtClean="0">
                <a:solidFill>
                  <a:srgbClr val="002060"/>
                </a:solidFill>
                <a:latin typeface="Lucida Calligraphy" pitchFamily="66" charset="0"/>
              </a:rPr>
              <a:t>N</a:t>
            </a:r>
            <a:r>
              <a:rPr lang="en-US" dirty="0" smtClean="0">
                <a:solidFill>
                  <a:srgbClr val="002060"/>
                </a:solidFill>
                <a:latin typeface="Lucida Calligraphy" pitchFamily="66" charset="0"/>
              </a:rPr>
              <a:t>22,708,696,915 </a:t>
            </a:r>
            <a:r>
              <a:rPr lang="en-US" dirty="0">
                <a:solidFill>
                  <a:srgbClr val="002060"/>
                </a:solidFill>
                <a:latin typeface="Lucida Calligraphy" pitchFamily="66" charset="0"/>
              </a:rPr>
              <a:t>(Internally Generated Revenue + Federation Accounts), However, the total sum of </a:t>
            </a:r>
            <a:r>
              <a:rPr lang="en-US" strike="dblStrike" dirty="0" smtClean="0">
                <a:latin typeface="Lucida Calligraphy" pitchFamily="66" charset="0"/>
              </a:rPr>
              <a:t>N</a:t>
            </a:r>
            <a:r>
              <a:rPr lang="en-US" dirty="0" smtClean="0">
                <a:solidFill>
                  <a:srgbClr val="002060"/>
                </a:solidFill>
                <a:latin typeface="Lucida Calligraphy" pitchFamily="66" charset="0"/>
              </a:rPr>
              <a:t>19,424,705,599 was </a:t>
            </a:r>
            <a:r>
              <a:rPr lang="en-US" dirty="0">
                <a:solidFill>
                  <a:srgbClr val="002060"/>
                </a:solidFill>
                <a:latin typeface="Lucida Calligraphy" pitchFamily="66" charset="0"/>
              </a:rPr>
              <a:t>realized, representing </a:t>
            </a:r>
            <a:r>
              <a:rPr lang="en-US" dirty="0" smtClean="0">
                <a:latin typeface="Lucida Calligraphy" pitchFamily="66" charset="0"/>
              </a:rPr>
              <a:t>85.54%</a:t>
            </a:r>
            <a:r>
              <a:rPr lang="en-US" dirty="0" smtClean="0">
                <a:solidFill>
                  <a:srgbClr val="002060"/>
                </a:solidFill>
                <a:latin typeface="Lucida Calligraphy" pitchFamily="66" charset="0"/>
              </a:rPr>
              <a:t> </a:t>
            </a:r>
            <a:r>
              <a:rPr lang="en-US" dirty="0">
                <a:solidFill>
                  <a:srgbClr val="002060"/>
                </a:solidFill>
                <a:latin typeface="Lucida Calligraphy" pitchFamily="66" charset="0"/>
              </a:rPr>
              <a:t>performance. Out of this </a:t>
            </a:r>
            <a:r>
              <a:rPr lang="en-US" dirty="0" smtClean="0">
                <a:solidFill>
                  <a:srgbClr val="002060"/>
                </a:solidFill>
                <a:latin typeface="Lucida Calligraphy" pitchFamily="66" charset="0"/>
              </a:rPr>
              <a:t>amount </a:t>
            </a:r>
            <a:r>
              <a:rPr lang="en-US" dirty="0">
                <a:solidFill>
                  <a:srgbClr val="002060"/>
                </a:solidFill>
                <a:latin typeface="Lucida Calligraphy" pitchFamily="66" charset="0"/>
              </a:rPr>
              <a:t>realized, </a:t>
            </a:r>
            <a:r>
              <a:rPr lang="en-US" strike="dblStrike" dirty="0" smtClean="0">
                <a:latin typeface="Lucida Calligraphy" pitchFamily="66" charset="0"/>
              </a:rPr>
              <a:t>N</a:t>
            </a:r>
            <a:r>
              <a:rPr lang="en-US" dirty="0">
                <a:solidFill>
                  <a:srgbClr val="002060"/>
                </a:solidFill>
                <a:latin typeface="Lucida Calligraphy" pitchFamily="66" charset="0"/>
              </a:rPr>
              <a:t>3,432,872,200</a:t>
            </a:r>
            <a:r>
              <a:rPr lang="en-US" dirty="0" smtClean="0">
                <a:solidFill>
                  <a:srgbClr val="002060"/>
                </a:solidFill>
                <a:latin typeface="Lucida Calligraphy" pitchFamily="66" charset="0"/>
              </a:rPr>
              <a:t> </a:t>
            </a:r>
            <a:r>
              <a:rPr lang="en-US" dirty="0">
                <a:solidFill>
                  <a:srgbClr val="002060"/>
                </a:solidFill>
                <a:latin typeface="Lucida Calligraphy" pitchFamily="66" charset="0"/>
              </a:rPr>
              <a:t>came from </a:t>
            </a:r>
            <a:r>
              <a:rPr lang="en-US" dirty="0" smtClean="0">
                <a:solidFill>
                  <a:srgbClr val="002060"/>
                </a:solidFill>
                <a:latin typeface="Lucida Calligraphy" pitchFamily="66" charset="0"/>
              </a:rPr>
              <a:t>Internally Generated </a:t>
            </a:r>
            <a:r>
              <a:rPr lang="en-US" dirty="0">
                <a:solidFill>
                  <a:srgbClr val="002060"/>
                </a:solidFill>
                <a:latin typeface="Lucida Calligraphy" pitchFamily="66" charset="0"/>
              </a:rPr>
              <a:t>Revenue Sources while </a:t>
            </a:r>
            <a:r>
              <a:rPr lang="en-US" strike="dblStrike" dirty="0" smtClean="0">
                <a:latin typeface="Lucida Calligraphy" pitchFamily="66" charset="0"/>
              </a:rPr>
              <a:t>N</a:t>
            </a:r>
            <a:r>
              <a:rPr lang="en-US" dirty="0">
                <a:solidFill>
                  <a:srgbClr val="002060"/>
                </a:solidFill>
                <a:latin typeface="Lucida Calligraphy" pitchFamily="66" charset="0"/>
              </a:rPr>
              <a:t>15,991,833,399</a:t>
            </a:r>
            <a:r>
              <a:rPr lang="en-US" dirty="0" smtClean="0"/>
              <a:t> </a:t>
            </a:r>
            <a:r>
              <a:rPr lang="en-US" dirty="0" smtClean="0">
                <a:solidFill>
                  <a:srgbClr val="002060"/>
                </a:solidFill>
                <a:latin typeface="Lucida Calligraphy" pitchFamily="66" charset="0"/>
              </a:rPr>
              <a:t>came </a:t>
            </a:r>
            <a:r>
              <a:rPr lang="en-US" dirty="0">
                <a:solidFill>
                  <a:srgbClr val="002060"/>
                </a:solidFill>
                <a:latin typeface="Lucida Calligraphy" pitchFamily="66" charset="0"/>
              </a:rPr>
              <a:t>from </a:t>
            </a:r>
            <a:r>
              <a:rPr lang="en-US" dirty="0" smtClean="0">
                <a:solidFill>
                  <a:srgbClr val="002060"/>
                </a:solidFill>
                <a:latin typeface="Lucida Calligraphy" pitchFamily="66" charset="0"/>
              </a:rPr>
              <a:t>Federal Transfer. </a:t>
            </a:r>
            <a:r>
              <a:rPr lang="en-US" dirty="0">
                <a:solidFill>
                  <a:srgbClr val="002060"/>
                </a:solidFill>
                <a:latin typeface="Lucida Calligraphy" pitchFamily="66" charset="0"/>
              </a:rPr>
              <a:t>The breakdown of the actual revenue collected with the percentage performance during the period under review is presented in the table &amp; graph below.</a:t>
            </a:r>
          </a:p>
        </p:txBody>
      </p:sp>
    </p:spTree>
    <p:extLst>
      <p:ext uri="{BB962C8B-B14F-4D97-AF65-F5344CB8AC3E}">
        <p14:creationId xmlns:p14="http://schemas.microsoft.com/office/powerpoint/2010/main" val="1619502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95300" y="475566"/>
            <a:ext cx="90805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endParaRPr lang="en-US" sz="1400" b="1" dirty="0">
              <a:latin typeface="Arial"/>
              <a:ea typeface="Calibri"/>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0070C0"/>
                </a:solidFill>
                <a:effectLst/>
                <a:latin typeface="Times New Roman" pitchFamily="18" charset="0"/>
                <a:ea typeface="Calibri" pitchFamily="34" charset="0"/>
                <a:cs typeface="Times New Roman" pitchFamily="18" charset="0"/>
              </a:rPr>
              <a:t>A</a:t>
            </a:r>
            <a:r>
              <a:rPr kumimoji="0" lang="en-US" sz="1400" b="1" i="0" u="none" strike="noStrike" cap="none" normalizeH="0" baseline="0" dirty="0">
                <a:ln>
                  <a:noFill/>
                </a:ln>
                <a:solidFill>
                  <a:srgbClr val="0070C0"/>
                </a:solidFill>
                <a:effectLst/>
                <a:latin typeface="Times New Roman" pitchFamily="18" charset="0"/>
                <a:ea typeface="Calibri" pitchFamily="34" charset="0"/>
                <a:cs typeface="Times New Roman" pitchFamily="18" charset="0"/>
              </a:rPr>
              <a:t> </a:t>
            </a:r>
            <a:r>
              <a:rPr lang="en-US" sz="1400" b="1" dirty="0">
                <a:solidFill>
                  <a:srgbClr val="0070C0"/>
                </a:solidFill>
                <a:latin typeface="Times New Roman" pitchFamily="18" charset="0"/>
                <a:ea typeface="Calibri" pitchFamily="34" charset="0"/>
                <a:cs typeface="Times New Roman" pitchFamily="18" charset="0"/>
              </a:rPr>
              <a:t>: </a:t>
            </a:r>
            <a:r>
              <a:rPr lang="en-US" b="1" dirty="0">
                <a:solidFill>
                  <a:srgbClr val="0070C0"/>
                </a:solidFill>
                <a:latin typeface="Lucida Calligraphy" pitchFamily="66" charset="0"/>
                <a:ea typeface="Calibri"/>
                <a:cs typeface="Times New Roman"/>
              </a:rPr>
              <a:t>RECURRENT REVENUE PERFORMANCE </a:t>
            </a:r>
          </a:p>
        </p:txBody>
      </p:sp>
      <p:graphicFrame>
        <p:nvGraphicFramePr>
          <p:cNvPr id="4" name="Table 3"/>
          <p:cNvGraphicFramePr>
            <a:graphicFrameLocks noGrp="1"/>
          </p:cNvGraphicFramePr>
          <p:nvPr>
            <p:extLst>
              <p:ext uri="{D42A27DB-BD31-4B8C-83A1-F6EECF244321}">
                <p14:modId xmlns:p14="http://schemas.microsoft.com/office/powerpoint/2010/main" val="1219922221"/>
              </p:ext>
            </p:extLst>
          </p:nvPr>
        </p:nvGraphicFramePr>
        <p:xfrm>
          <a:off x="533399" y="1066800"/>
          <a:ext cx="9042402" cy="5181598"/>
        </p:xfrm>
        <a:graphic>
          <a:graphicData uri="http://schemas.openxmlformats.org/drawingml/2006/table">
            <a:tbl>
              <a:tblPr firstRow="1" bandRow="1">
                <a:tableStyleId>{616DA210-FB5B-4158-B5E0-FEB733F419BA}</a:tableStyleId>
              </a:tblPr>
              <a:tblGrid>
                <a:gridCol w="909431">
                  <a:extLst>
                    <a:ext uri="{9D8B030D-6E8A-4147-A177-3AD203B41FA5}">
                      <a16:colId xmlns:a16="http://schemas.microsoft.com/office/drawing/2014/main" val="20000"/>
                    </a:ext>
                  </a:extLst>
                </a:gridCol>
                <a:gridCol w="1833770">
                  <a:extLst>
                    <a:ext uri="{9D8B030D-6E8A-4147-A177-3AD203B41FA5}">
                      <a16:colId xmlns:a16="http://schemas.microsoft.com/office/drawing/2014/main" val="20001"/>
                    </a:ext>
                  </a:extLst>
                </a:gridCol>
                <a:gridCol w="1482587">
                  <a:extLst>
                    <a:ext uri="{9D8B030D-6E8A-4147-A177-3AD203B41FA5}">
                      <a16:colId xmlns:a16="http://schemas.microsoft.com/office/drawing/2014/main" val="20002"/>
                    </a:ext>
                  </a:extLst>
                </a:gridCol>
                <a:gridCol w="1500257">
                  <a:extLst>
                    <a:ext uri="{9D8B030D-6E8A-4147-A177-3AD203B41FA5}">
                      <a16:colId xmlns:a16="http://schemas.microsoft.com/office/drawing/2014/main" val="20003"/>
                    </a:ext>
                  </a:extLst>
                </a:gridCol>
                <a:gridCol w="1671338">
                  <a:extLst>
                    <a:ext uri="{9D8B030D-6E8A-4147-A177-3AD203B41FA5}">
                      <a16:colId xmlns:a16="http://schemas.microsoft.com/office/drawing/2014/main" val="20004"/>
                    </a:ext>
                  </a:extLst>
                </a:gridCol>
                <a:gridCol w="1645019">
                  <a:extLst>
                    <a:ext uri="{9D8B030D-6E8A-4147-A177-3AD203B41FA5}">
                      <a16:colId xmlns:a16="http://schemas.microsoft.com/office/drawing/2014/main" val="20005"/>
                    </a:ext>
                  </a:extLst>
                </a:gridCol>
              </a:tblGrid>
              <a:tr h="1392755">
                <a:tc>
                  <a:txBody>
                    <a:bodyPr/>
                    <a:lstStyle/>
                    <a:p>
                      <a:pPr algn="ctr"/>
                      <a:r>
                        <a:rPr lang="en-US" sz="1400" dirty="0"/>
                        <a:t>S/NO</a:t>
                      </a:r>
                    </a:p>
                    <a:p>
                      <a:pPr algn="ctr"/>
                      <a:endParaRPr lang="en-US" sz="1400" dirty="0"/>
                    </a:p>
                    <a:p>
                      <a:pPr algn="ctr"/>
                      <a:endParaRPr lang="en-US" sz="1400" dirty="0"/>
                    </a:p>
                    <a:p>
                      <a:pPr algn="ctr"/>
                      <a:endParaRPr lang="en-US" sz="1400" dirty="0"/>
                    </a:p>
                    <a:p>
                      <a:pPr algn="ctr"/>
                      <a:r>
                        <a:rPr lang="en-US" sz="1400" dirty="0"/>
                        <a:t>A</a:t>
                      </a:r>
                      <a:endParaRPr lang="en-US" sz="1400" dirty="0">
                        <a:solidFill>
                          <a:schemeClr val="bg1"/>
                        </a:solidFill>
                        <a:latin typeface="Arial" pitchFamily="34" charset="0"/>
                        <a:cs typeface="Arial" pitchFamily="34" charset="0"/>
                      </a:endParaRPr>
                    </a:p>
                  </a:txBody>
                  <a:tcPr marL="99060" marR="99060" anchor="ctr">
                    <a:solidFill>
                      <a:srgbClr val="0070C0"/>
                    </a:solidFill>
                  </a:tcPr>
                </a:tc>
                <a:tc>
                  <a:txBody>
                    <a:bodyPr/>
                    <a:lstStyle/>
                    <a:p>
                      <a:pPr algn="ctr"/>
                      <a:r>
                        <a:rPr lang="en-US" sz="1400" dirty="0"/>
                        <a:t>DETAILS</a:t>
                      </a:r>
                    </a:p>
                    <a:p>
                      <a:pPr algn="ctr"/>
                      <a:endParaRPr lang="en-US" sz="1400" dirty="0"/>
                    </a:p>
                    <a:p>
                      <a:pPr algn="ctr"/>
                      <a:endParaRPr lang="en-US" sz="1400" dirty="0"/>
                    </a:p>
                    <a:p>
                      <a:pPr algn="ctr"/>
                      <a:endParaRPr lang="en-US" sz="1400" dirty="0"/>
                    </a:p>
                    <a:p>
                      <a:pPr algn="ctr"/>
                      <a:r>
                        <a:rPr lang="en-US" sz="1400" dirty="0"/>
                        <a:t>B</a:t>
                      </a:r>
                      <a:endParaRPr lang="en-US" sz="1400" dirty="0">
                        <a:solidFill>
                          <a:schemeClr val="bg1"/>
                        </a:solidFill>
                        <a:latin typeface="Arial" pitchFamily="34" charset="0"/>
                        <a:cs typeface="Arial" pitchFamily="34" charset="0"/>
                      </a:endParaRPr>
                    </a:p>
                  </a:txBody>
                  <a:tcPr marL="99060" marR="99060" anchor="ctr">
                    <a:solidFill>
                      <a:srgbClr val="0070C0"/>
                    </a:solidFill>
                  </a:tcPr>
                </a:tc>
                <a:tc>
                  <a:txBody>
                    <a:bodyPr/>
                    <a:lstStyle/>
                    <a:p>
                      <a:pPr algn="ctr"/>
                      <a:r>
                        <a:rPr lang="en-US" sz="1400" dirty="0"/>
                        <a:t>APPROVED ESTIMATES 2018</a:t>
                      </a:r>
                    </a:p>
                    <a:p>
                      <a:pPr algn="ctr"/>
                      <a:endParaRPr lang="en-US" sz="1400" dirty="0"/>
                    </a:p>
                    <a:p>
                      <a:pPr algn="ctr"/>
                      <a:r>
                        <a:rPr lang="en-US" sz="1400" dirty="0"/>
                        <a:t>C</a:t>
                      </a:r>
                      <a:endParaRPr lang="en-US" sz="1400" dirty="0">
                        <a:solidFill>
                          <a:schemeClr val="bg1"/>
                        </a:solidFill>
                        <a:latin typeface="Arial" pitchFamily="34" charset="0"/>
                        <a:cs typeface="Arial" pitchFamily="34" charset="0"/>
                      </a:endParaRPr>
                    </a:p>
                  </a:txBody>
                  <a:tcPr marL="99060" marR="99060" anchor="ctr">
                    <a:solidFill>
                      <a:srgbClr val="0070C0"/>
                    </a:solidFill>
                  </a:tcPr>
                </a:tc>
                <a:tc>
                  <a:txBody>
                    <a:bodyPr/>
                    <a:lstStyle/>
                    <a:p>
                      <a:pPr algn="ctr"/>
                      <a:r>
                        <a:rPr lang="en-US" sz="1400" dirty="0"/>
                        <a:t>APPROVED ESTIMATES </a:t>
                      </a:r>
                      <a:r>
                        <a:rPr lang="en-US" sz="1400" dirty="0" smtClean="0"/>
                        <a:t>Oct – December. </a:t>
                      </a:r>
                      <a:r>
                        <a:rPr lang="en-US" sz="1400" dirty="0"/>
                        <a:t>2018</a:t>
                      </a:r>
                    </a:p>
                    <a:p>
                      <a:pPr algn="ctr"/>
                      <a:r>
                        <a:rPr lang="en-US" sz="1400" dirty="0" smtClean="0"/>
                        <a:t>D</a:t>
                      </a:r>
                      <a:endParaRPr lang="en-US" sz="1400" dirty="0">
                        <a:solidFill>
                          <a:schemeClr val="bg1"/>
                        </a:solidFill>
                        <a:latin typeface="Arial" pitchFamily="34" charset="0"/>
                        <a:cs typeface="Arial" pitchFamily="34" charset="0"/>
                      </a:endParaRPr>
                    </a:p>
                  </a:txBody>
                  <a:tcPr marL="99060" marR="99060" anchor="ctr">
                    <a:solidFill>
                      <a:srgbClr val="0070C0"/>
                    </a:solidFill>
                  </a:tcPr>
                </a:tc>
                <a:tc>
                  <a:txBody>
                    <a:bodyPr/>
                    <a:lstStyle/>
                    <a:p>
                      <a:pPr algn="ctr"/>
                      <a:r>
                        <a:rPr lang="en-US" sz="1400" dirty="0"/>
                        <a:t>ACTUAL REVENUE </a:t>
                      </a:r>
                      <a:r>
                        <a:rPr lang="en-US" sz="1400" baseline="0" dirty="0"/>
                        <a:t> </a:t>
                      </a:r>
                    </a:p>
                    <a:p>
                      <a:pPr algn="ctr"/>
                      <a:r>
                        <a:rPr lang="en-US" sz="1400" baseline="0" dirty="0"/>
                        <a:t>AS AT </a:t>
                      </a:r>
                    </a:p>
                    <a:p>
                      <a:pPr algn="ctr"/>
                      <a:r>
                        <a:rPr lang="en-US" sz="1400" baseline="0" dirty="0"/>
                        <a:t> </a:t>
                      </a:r>
                      <a:r>
                        <a:rPr lang="en-US" sz="1400" baseline="0" dirty="0" smtClean="0"/>
                        <a:t>31/12/18</a:t>
                      </a:r>
                      <a:endParaRPr lang="en-US" sz="1400" baseline="0" dirty="0"/>
                    </a:p>
                    <a:p>
                      <a:pPr algn="ctr"/>
                      <a:endParaRPr lang="en-US" sz="1400" baseline="0" dirty="0"/>
                    </a:p>
                    <a:p>
                      <a:pPr algn="ctr"/>
                      <a:r>
                        <a:rPr lang="en-US" sz="1400" baseline="0" dirty="0"/>
                        <a:t>E</a:t>
                      </a:r>
                      <a:endParaRPr lang="en-US" sz="1400" dirty="0">
                        <a:solidFill>
                          <a:schemeClr val="bg1"/>
                        </a:solidFill>
                        <a:latin typeface="Arial" pitchFamily="34" charset="0"/>
                        <a:cs typeface="Arial" pitchFamily="34" charset="0"/>
                      </a:endParaRPr>
                    </a:p>
                  </a:txBody>
                  <a:tcPr marL="99060" marR="99060" anchor="ctr">
                    <a:solidFill>
                      <a:srgbClr val="0070C0"/>
                    </a:solidFill>
                  </a:tcPr>
                </a:tc>
                <a:tc>
                  <a:txBody>
                    <a:bodyPr/>
                    <a:lstStyle/>
                    <a:p>
                      <a:pPr algn="ctr"/>
                      <a:r>
                        <a:rPr lang="en-US" sz="1400" dirty="0"/>
                        <a:t>% PERFORMANCE (E/DX100)</a:t>
                      </a:r>
                    </a:p>
                    <a:p>
                      <a:pPr algn="ctr"/>
                      <a:endParaRPr lang="en-US" sz="1400" dirty="0"/>
                    </a:p>
                    <a:p>
                      <a:pPr algn="ctr"/>
                      <a:endParaRPr lang="en-US" sz="1400" dirty="0"/>
                    </a:p>
                    <a:p>
                      <a:pPr algn="ctr"/>
                      <a:r>
                        <a:rPr lang="en-US" sz="1400" dirty="0"/>
                        <a:t>F</a:t>
                      </a:r>
                      <a:endParaRPr lang="en-US" sz="1400" dirty="0">
                        <a:solidFill>
                          <a:schemeClr val="bg1"/>
                        </a:solidFill>
                        <a:latin typeface="Arial" pitchFamily="34" charset="0"/>
                        <a:cs typeface="Arial" pitchFamily="34" charset="0"/>
                      </a:endParaRPr>
                    </a:p>
                  </a:txBody>
                  <a:tcPr marL="99060" marR="99060" anchor="ctr">
                    <a:solidFill>
                      <a:srgbClr val="0070C0"/>
                    </a:solidFill>
                  </a:tcPr>
                </a:tc>
                <a:extLst>
                  <a:ext uri="{0D108BD9-81ED-4DB2-BD59-A6C34878D82A}">
                    <a16:rowId xmlns:a16="http://schemas.microsoft.com/office/drawing/2014/main" val="10000"/>
                  </a:ext>
                </a:extLst>
              </a:tr>
              <a:tr h="513120">
                <a:tc>
                  <a:txBody>
                    <a:bodyPr/>
                    <a:lstStyle/>
                    <a:p>
                      <a:pPr algn="ctr"/>
                      <a:r>
                        <a:rPr lang="en-US" sz="1200" dirty="0"/>
                        <a:t>1.</a:t>
                      </a:r>
                      <a:endParaRPr lang="en-US" sz="1200"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effectLst/>
                        </a:rPr>
                        <a:t>Internal Revenue</a:t>
                      </a:r>
                      <a:endParaRPr lang="en-US" sz="1100" dirty="0">
                        <a:solidFill>
                          <a:schemeClr val="bg1"/>
                        </a:solidFill>
                        <a:effectLst/>
                        <a:latin typeface="+mn-lt"/>
                        <a:ea typeface="Calibri"/>
                        <a:cs typeface="Times New Roman"/>
                      </a:endParaRPr>
                    </a:p>
                  </a:txBody>
                  <a:tcPr marL="99060" marR="99060" anchor="ctr">
                    <a:solidFill>
                      <a:srgbClr val="54B0F0"/>
                    </a:solidFill>
                  </a:tcPr>
                </a:tc>
                <a:tc>
                  <a:txBody>
                    <a:bodyPr/>
                    <a:lstStyle/>
                    <a:p>
                      <a:pPr marL="0" marR="0" lvl="0" indent="0" algn="r" defTabSz="914400" rtl="0" eaLnBrk="1" fontAlgn="auto" latinLnBrk="0" hangingPunct="1">
                        <a:lnSpc>
                          <a:spcPct val="150000"/>
                        </a:lnSpc>
                        <a:spcBef>
                          <a:spcPts val="0"/>
                        </a:spcBef>
                        <a:spcAft>
                          <a:spcPts val="0"/>
                        </a:spcAft>
                        <a:buClrTx/>
                        <a:buSzTx/>
                        <a:buFontTx/>
                        <a:buNone/>
                        <a:tabLst/>
                        <a:defRPr/>
                      </a:pPr>
                      <a:r>
                        <a:rPr kumimoji="0" lang="en-US" sz="1200" kern="1200" dirty="0"/>
                        <a:t>33,261,542,542</a:t>
                      </a:r>
                      <a:endParaRPr kumimoji="0" lang="en-US" sz="1200" kern="1200" dirty="0">
                        <a:solidFill>
                          <a:schemeClr val="bg1"/>
                        </a:solidFill>
                        <a:latin typeface="+mn-lt"/>
                        <a:ea typeface="+mn-ea"/>
                        <a:cs typeface="+mn-cs"/>
                      </a:endParaRPr>
                    </a:p>
                  </a:txBody>
                  <a:tcPr marL="9525" marR="9525" marT="9525" marB="0" anchor="ctr">
                    <a:solidFill>
                      <a:srgbClr val="54B0F0"/>
                    </a:solidFill>
                  </a:tcPr>
                </a:tc>
                <a:tc>
                  <a:txBody>
                    <a:bodyPr/>
                    <a:lstStyle/>
                    <a:p>
                      <a:pPr marL="0" marR="0" lvl="0" indent="0" algn="r" defTabSz="914400" rtl="0" eaLnBrk="1" fontAlgn="auto" latinLnBrk="0" hangingPunct="1">
                        <a:lnSpc>
                          <a:spcPct val="150000"/>
                        </a:lnSpc>
                        <a:spcBef>
                          <a:spcPts val="0"/>
                        </a:spcBef>
                        <a:spcAft>
                          <a:spcPts val="0"/>
                        </a:spcAft>
                        <a:buClrTx/>
                        <a:buSzTx/>
                        <a:buFontTx/>
                        <a:buNone/>
                        <a:tabLst/>
                        <a:defRPr/>
                      </a:pPr>
                      <a:r>
                        <a:rPr kumimoji="0" lang="en-US" sz="1200" kern="1200" dirty="0"/>
                        <a:t>8,315,385,636</a:t>
                      </a:r>
                      <a:endParaRPr kumimoji="0" lang="en-US" sz="1200" kern="1200" dirty="0">
                        <a:solidFill>
                          <a:schemeClr val="bg1"/>
                        </a:solidFill>
                        <a:latin typeface="+mn-lt"/>
                        <a:ea typeface="+mn-ea"/>
                        <a:cs typeface="+mn-cs"/>
                      </a:endParaRPr>
                    </a:p>
                  </a:txBody>
                  <a:tcPr marL="9525" marR="9525" marT="9525" marB="0" anchor="ctr">
                    <a:solidFill>
                      <a:srgbClr val="54B0F0"/>
                    </a:solidFill>
                  </a:tcPr>
                </a:tc>
                <a:tc>
                  <a:txBody>
                    <a:bodyPr/>
                    <a:lstStyle/>
                    <a:p>
                      <a:pPr algn="r" rtl="0" fontAlgn="ctr"/>
                      <a:r>
                        <a:rPr lang="en-US" sz="1200" b="0" i="0" u="none" strike="noStrike" dirty="0">
                          <a:solidFill>
                            <a:srgbClr val="000000"/>
                          </a:solidFill>
                          <a:effectLst/>
                          <a:latin typeface="Franklin Gothic Book" panose="020B0503020102020204" pitchFamily="34" charset="0"/>
                        </a:rPr>
                        <a:t>3,432,872,200</a:t>
                      </a:r>
                    </a:p>
                  </a:txBody>
                  <a:tcPr marL="9525" marR="9525" marT="9525" marB="0" anchor="ctr">
                    <a:solidFill>
                      <a:srgbClr val="54B0F0"/>
                    </a:solidFill>
                  </a:tcPr>
                </a:tc>
                <a:tc>
                  <a:txBody>
                    <a:bodyPr/>
                    <a:lstStyle/>
                    <a:p>
                      <a:pPr algn="ctr" rtl="0" fontAlgn="b"/>
                      <a:r>
                        <a:rPr lang="en-US" sz="1200" b="0" i="0" u="none" strike="noStrike" dirty="0">
                          <a:solidFill>
                            <a:srgbClr val="000000"/>
                          </a:solidFill>
                          <a:effectLst/>
                          <a:latin typeface="Franklin Gothic Book" panose="020B0503020102020204" pitchFamily="34" charset="0"/>
                        </a:rPr>
                        <a:t>41.28</a:t>
                      </a:r>
                    </a:p>
                  </a:txBody>
                  <a:tcPr marL="9525" marR="9525" marT="9525" marB="0" anchor="ctr">
                    <a:solidFill>
                      <a:srgbClr val="54B0F0"/>
                    </a:solidFill>
                  </a:tcPr>
                </a:tc>
                <a:extLst>
                  <a:ext uri="{0D108BD9-81ED-4DB2-BD59-A6C34878D82A}">
                    <a16:rowId xmlns:a16="http://schemas.microsoft.com/office/drawing/2014/main" val="10001"/>
                  </a:ext>
                </a:extLst>
              </a:tr>
              <a:tr h="586423">
                <a:tc>
                  <a:txBody>
                    <a:bodyPr/>
                    <a:lstStyle/>
                    <a:p>
                      <a:pPr algn="ctr"/>
                      <a:r>
                        <a:rPr lang="en-US" sz="1200" dirty="0"/>
                        <a:t>2.</a:t>
                      </a:r>
                      <a:endParaRPr lang="en-US" sz="1200"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effectLst/>
                        </a:rPr>
                        <a:t>State share from the federation </a:t>
                      </a:r>
                      <a:r>
                        <a:rPr lang="en-US" sz="1200" dirty="0" smtClean="0">
                          <a:effectLst/>
                        </a:rPr>
                        <a:t>Account</a:t>
                      </a:r>
                      <a:endParaRPr lang="en-US" sz="1100" dirty="0">
                        <a:solidFill>
                          <a:schemeClr val="bg1"/>
                        </a:solidFill>
                        <a:effectLst/>
                      </a:endParaRPr>
                    </a:p>
                  </a:txBody>
                  <a:tcPr marL="99060" marR="99060" anchor="ctr">
                    <a:solidFill>
                      <a:srgbClr val="54B0F0"/>
                    </a:solidFill>
                  </a:tcPr>
                </a:tc>
                <a:tc>
                  <a:txBody>
                    <a:bodyPr/>
                    <a:lstStyle/>
                    <a:p>
                      <a:pPr marL="0" marR="0" lvl="0" indent="0" algn="r" defTabSz="914400" rtl="0" eaLnBrk="1" fontAlgn="auto" latinLnBrk="0" hangingPunct="1">
                        <a:lnSpc>
                          <a:spcPct val="150000"/>
                        </a:lnSpc>
                        <a:spcBef>
                          <a:spcPts val="0"/>
                        </a:spcBef>
                        <a:spcAft>
                          <a:spcPts val="0"/>
                        </a:spcAft>
                        <a:buClrTx/>
                        <a:buSzTx/>
                        <a:buFontTx/>
                        <a:buNone/>
                        <a:tabLst/>
                        <a:defRPr/>
                      </a:pPr>
                      <a:r>
                        <a:rPr lang="en-US" sz="1200" kern="1200" noProof="0" dirty="0"/>
                        <a:t>33,459,657,108</a:t>
                      </a:r>
                      <a:endParaRPr lang="en-US" sz="1200" kern="1200" noProof="0" dirty="0">
                        <a:solidFill>
                          <a:schemeClr val="bg1"/>
                        </a:solidFill>
                        <a:latin typeface="Arial" pitchFamily="34" charset="0"/>
                        <a:ea typeface="+mn-ea"/>
                        <a:cs typeface="Arial" pitchFamily="34" charset="0"/>
                      </a:endParaRPr>
                    </a:p>
                  </a:txBody>
                  <a:tcPr marL="99060" marR="99060" anchor="ctr">
                    <a:solidFill>
                      <a:srgbClr val="54B0F0"/>
                    </a:solidFill>
                  </a:tcPr>
                </a:tc>
                <a:tc>
                  <a:txBody>
                    <a:bodyPr/>
                    <a:lstStyle/>
                    <a:p>
                      <a:pPr marL="0" marR="0" lvl="0" indent="0" algn="r" defTabSz="914400" rtl="0" eaLnBrk="1" fontAlgn="auto" latinLnBrk="0" hangingPunct="1">
                        <a:lnSpc>
                          <a:spcPct val="150000"/>
                        </a:lnSpc>
                        <a:spcBef>
                          <a:spcPts val="0"/>
                        </a:spcBef>
                        <a:spcAft>
                          <a:spcPts val="0"/>
                        </a:spcAft>
                        <a:buClrTx/>
                        <a:buSzTx/>
                        <a:buFontTx/>
                        <a:buNone/>
                        <a:tabLst/>
                        <a:defRPr/>
                      </a:pPr>
                      <a:r>
                        <a:rPr kumimoji="0" lang="en-US" sz="1200" kern="1200" dirty="0"/>
                        <a:t>            8,364,914,277 </a:t>
                      </a:r>
                      <a:endParaRPr kumimoji="0" lang="en-US" sz="1200" kern="1200" dirty="0">
                        <a:solidFill>
                          <a:schemeClr val="bg1"/>
                        </a:solidFill>
                        <a:latin typeface="+mn-lt"/>
                        <a:ea typeface="+mn-ea"/>
                        <a:cs typeface="+mn-cs"/>
                      </a:endParaRPr>
                    </a:p>
                  </a:txBody>
                  <a:tcPr marL="9525" marR="9525" marT="9525" marB="0" anchor="ctr">
                    <a:solidFill>
                      <a:srgbClr val="54B0F0"/>
                    </a:solidFill>
                  </a:tcPr>
                </a:tc>
                <a:tc>
                  <a:txBody>
                    <a:bodyPr/>
                    <a:lstStyle/>
                    <a:p>
                      <a:pPr algn="r" rtl="0" fontAlgn="ctr"/>
                      <a:r>
                        <a:rPr lang="en-US" sz="1200" b="0" i="0" u="none" strike="noStrike" dirty="0">
                          <a:solidFill>
                            <a:srgbClr val="000000"/>
                          </a:solidFill>
                          <a:effectLst/>
                          <a:latin typeface="Franklin Gothic Book" panose="020B0503020102020204" pitchFamily="34" charset="0"/>
                        </a:rPr>
                        <a:t>12,250,297,861</a:t>
                      </a:r>
                    </a:p>
                  </a:txBody>
                  <a:tcPr marL="9525" marR="9525" marT="9525" marB="0" anchor="ctr">
                    <a:solidFill>
                      <a:srgbClr val="54B0F0"/>
                    </a:solidFill>
                  </a:tcPr>
                </a:tc>
                <a:tc>
                  <a:txBody>
                    <a:bodyPr/>
                    <a:lstStyle/>
                    <a:p>
                      <a:pPr algn="ctr" rtl="0" fontAlgn="b"/>
                      <a:r>
                        <a:rPr lang="en-US" sz="1200" b="0" i="0" u="none" strike="noStrike" dirty="0">
                          <a:solidFill>
                            <a:srgbClr val="000000"/>
                          </a:solidFill>
                          <a:effectLst/>
                          <a:latin typeface="Franklin Gothic Book" panose="020B0503020102020204" pitchFamily="34" charset="0"/>
                        </a:rPr>
                        <a:t>146.45</a:t>
                      </a:r>
                    </a:p>
                  </a:txBody>
                  <a:tcPr marL="9525" marR="9525" marT="9525" marB="0" anchor="ctr">
                    <a:solidFill>
                      <a:srgbClr val="54B0F0"/>
                    </a:solidFill>
                  </a:tcPr>
                </a:tc>
                <a:extLst>
                  <a:ext uri="{0D108BD9-81ED-4DB2-BD59-A6C34878D82A}">
                    <a16:rowId xmlns:a16="http://schemas.microsoft.com/office/drawing/2014/main" val="10002"/>
                  </a:ext>
                </a:extLst>
              </a:tr>
              <a:tr h="329863">
                <a:tc>
                  <a:txBody>
                    <a:bodyPr/>
                    <a:lstStyle/>
                    <a:p>
                      <a:pPr algn="ctr"/>
                      <a:r>
                        <a:rPr lang="en-US" sz="1200" dirty="0"/>
                        <a:t>3</a:t>
                      </a:r>
                      <a:endParaRPr lang="en-US" sz="1200" b="1"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l"/>
                      <a:r>
                        <a:rPr lang="en-US" sz="1200" dirty="0">
                          <a:effectLst/>
                        </a:rPr>
                        <a:t>Value Added Tax(VAT)</a:t>
                      </a:r>
                      <a:endParaRPr lang="en-US" sz="1200" b="1"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kern="1200" noProof="0" dirty="0"/>
                        <a:t>12,247,564,141</a:t>
                      </a:r>
                      <a:endParaRPr lang="en-US" sz="1200" kern="1200" noProof="0" dirty="0">
                        <a:solidFill>
                          <a:schemeClr val="bg1"/>
                        </a:solidFill>
                        <a:latin typeface="Arial" pitchFamily="34" charset="0"/>
                        <a:ea typeface="+mn-ea"/>
                        <a:cs typeface="Arial" pitchFamily="34" charset="0"/>
                      </a:endParaRPr>
                    </a:p>
                  </a:txBody>
                  <a:tcPr marL="99060" marR="99060" anchor="ctr">
                    <a:solidFill>
                      <a:srgbClr val="54B0F0"/>
                    </a:solidFill>
                  </a:tcPr>
                </a:tc>
                <a:tc>
                  <a:txBody>
                    <a:bodyPr/>
                    <a:lstStyle/>
                    <a:p>
                      <a:pPr marL="0" algn="r" defTabSz="914400" rtl="0" eaLnBrk="1" fontAlgn="b" latinLnBrk="0" hangingPunct="1"/>
                      <a:r>
                        <a:rPr kumimoji="0" lang="en-US" sz="1200" kern="1200" dirty="0"/>
                        <a:t>3,061,891,035</a:t>
                      </a:r>
                      <a:endParaRPr kumimoji="0" lang="en-US" sz="1200" kern="1200" dirty="0">
                        <a:solidFill>
                          <a:schemeClr val="bg1"/>
                        </a:solidFill>
                        <a:latin typeface="Arial" pitchFamily="34" charset="0"/>
                        <a:ea typeface="+mn-ea"/>
                        <a:cs typeface="Arial" pitchFamily="34" charset="0"/>
                      </a:endParaRPr>
                    </a:p>
                  </a:txBody>
                  <a:tcPr marL="0" marR="0" marT="0" marB="0" anchor="ctr">
                    <a:solidFill>
                      <a:srgbClr val="54B0F0"/>
                    </a:solidFill>
                  </a:tcPr>
                </a:tc>
                <a:tc>
                  <a:txBody>
                    <a:bodyPr/>
                    <a:lstStyle/>
                    <a:p>
                      <a:pPr algn="r" rtl="0" fontAlgn="ctr"/>
                      <a:r>
                        <a:rPr lang="en-US" sz="1200" b="0" i="0" u="none" strike="noStrike" dirty="0">
                          <a:solidFill>
                            <a:srgbClr val="000000"/>
                          </a:solidFill>
                          <a:effectLst/>
                          <a:latin typeface="Franklin Gothic Book" panose="020B0503020102020204" pitchFamily="34" charset="0"/>
                        </a:rPr>
                        <a:t>2,879,425,507</a:t>
                      </a:r>
                    </a:p>
                  </a:txBody>
                  <a:tcPr marL="9525" marR="9525" marT="9525" marB="0" anchor="ctr">
                    <a:solidFill>
                      <a:srgbClr val="54B0F0"/>
                    </a:solidFill>
                  </a:tcPr>
                </a:tc>
                <a:tc>
                  <a:txBody>
                    <a:bodyPr/>
                    <a:lstStyle/>
                    <a:p>
                      <a:pPr algn="ctr" rtl="0" fontAlgn="b"/>
                      <a:r>
                        <a:rPr lang="en-US" sz="1200" b="0" i="0" u="none" strike="noStrike" dirty="0">
                          <a:solidFill>
                            <a:srgbClr val="000000"/>
                          </a:solidFill>
                          <a:effectLst/>
                          <a:latin typeface="Franklin Gothic Book" panose="020B0503020102020204" pitchFamily="34" charset="0"/>
                        </a:rPr>
                        <a:t>94.04</a:t>
                      </a:r>
                    </a:p>
                  </a:txBody>
                  <a:tcPr marL="9525" marR="9525" marT="9525" marB="0" anchor="ctr">
                    <a:solidFill>
                      <a:srgbClr val="54B0F0"/>
                    </a:solidFill>
                  </a:tcPr>
                </a:tc>
                <a:extLst>
                  <a:ext uri="{0D108BD9-81ED-4DB2-BD59-A6C34878D82A}">
                    <a16:rowId xmlns:a16="http://schemas.microsoft.com/office/drawing/2014/main" val="10003"/>
                  </a:ext>
                </a:extLst>
              </a:tr>
              <a:tr h="329863">
                <a:tc>
                  <a:txBody>
                    <a:bodyPr/>
                    <a:lstStyle/>
                    <a:p>
                      <a:pPr algn="ctr"/>
                      <a:r>
                        <a:rPr lang="en-US" sz="1200" dirty="0"/>
                        <a:t>4</a:t>
                      </a:r>
                      <a:endParaRPr lang="en-US" sz="1200" b="1"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l" fontAlgn="t"/>
                      <a:r>
                        <a:rPr lang="en-US" sz="1300" u="none" strike="noStrike" dirty="0"/>
                        <a:t>   Excess Crude</a:t>
                      </a:r>
                      <a:endParaRPr lang="en-US" sz="1300" b="0" i="0" u="none" strike="noStrike" dirty="0">
                        <a:solidFill>
                          <a:schemeClr val="bg1"/>
                        </a:solidFill>
                        <a:latin typeface="Times New Roman"/>
                      </a:endParaRPr>
                    </a:p>
                  </a:txBody>
                  <a:tcPr marL="0" marR="0" marT="0" marB="0" anchor="ctr">
                    <a:solidFill>
                      <a:srgbClr val="54B0F0"/>
                    </a:solidFill>
                  </a:tcPr>
                </a:tc>
                <a:tc>
                  <a:txBody>
                    <a:bodyPr/>
                    <a:lstStyle/>
                    <a:p>
                      <a:pPr marL="0" algn="r" defTabSz="914400" rtl="0" eaLnBrk="1" fontAlgn="b" latinLnBrk="0" hangingPunct="1"/>
                      <a:r>
                        <a:rPr lang="en-US" sz="1200" kern="1200" dirty="0"/>
                        <a:t>5,333,501,351</a:t>
                      </a:r>
                      <a:endParaRPr lang="en-US" sz="1200" kern="1200" dirty="0">
                        <a:solidFill>
                          <a:schemeClr val="bg1"/>
                        </a:solidFill>
                        <a:latin typeface="Arial" pitchFamily="34" charset="0"/>
                        <a:ea typeface="+mn-ea"/>
                        <a:cs typeface="Arial" pitchFamily="34" charset="0"/>
                      </a:endParaRPr>
                    </a:p>
                  </a:txBody>
                  <a:tcPr marL="9525" marR="9525" marT="9525" marB="0" anchor="ctr">
                    <a:solidFill>
                      <a:srgbClr val="54B0F0"/>
                    </a:solidFill>
                  </a:tcPr>
                </a:tc>
                <a:tc>
                  <a:txBody>
                    <a:bodyPr/>
                    <a:lstStyle/>
                    <a:p>
                      <a:pPr marL="0" algn="r" defTabSz="914400" rtl="0" eaLnBrk="1" fontAlgn="b" latinLnBrk="0" hangingPunct="1"/>
                      <a:r>
                        <a:rPr kumimoji="0" lang="en-US" sz="1200" kern="1200" dirty="0"/>
                        <a:t>1,333,375,338</a:t>
                      </a:r>
                      <a:endParaRPr kumimoji="0" lang="en-US" sz="1200" kern="1200" dirty="0">
                        <a:solidFill>
                          <a:schemeClr val="bg1"/>
                        </a:solidFill>
                        <a:latin typeface="Arial" pitchFamily="34" charset="0"/>
                        <a:ea typeface="+mn-ea"/>
                        <a:cs typeface="Arial" pitchFamily="34" charset="0"/>
                      </a:endParaRPr>
                    </a:p>
                  </a:txBody>
                  <a:tcPr marL="0" marR="0" marT="0" marB="0" anchor="ctr">
                    <a:solidFill>
                      <a:srgbClr val="54B0F0"/>
                    </a:solidFill>
                  </a:tcPr>
                </a:tc>
                <a:tc>
                  <a:txBody>
                    <a:bodyPr/>
                    <a:lstStyle/>
                    <a:p>
                      <a:pPr algn="r" rtl="0" fontAlgn="ctr"/>
                      <a:r>
                        <a:rPr lang="en-US" sz="1200" b="0" i="0" u="none" strike="noStrike" dirty="0">
                          <a:solidFill>
                            <a:srgbClr val="000000"/>
                          </a:solidFill>
                          <a:effectLst/>
                          <a:latin typeface="Franklin Gothic Book" panose="020B0503020102020204" pitchFamily="34" charset="0"/>
                        </a:rPr>
                        <a:t>0</a:t>
                      </a:r>
                    </a:p>
                  </a:txBody>
                  <a:tcPr marL="9525" marR="9525" marT="9525" marB="0" anchor="ctr">
                    <a:solidFill>
                      <a:srgbClr val="54B0F0"/>
                    </a:solidFill>
                  </a:tcPr>
                </a:tc>
                <a:tc>
                  <a:txBody>
                    <a:bodyPr/>
                    <a:lstStyle/>
                    <a:p>
                      <a:pPr algn="ctr" rtl="0" fontAlgn="b"/>
                      <a:r>
                        <a:rPr lang="en-US" sz="1200" b="0" i="0" u="none" strike="noStrike" dirty="0">
                          <a:solidFill>
                            <a:srgbClr val="000000"/>
                          </a:solidFill>
                          <a:effectLst/>
                          <a:latin typeface="Franklin Gothic Book" panose="020B0503020102020204" pitchFamily="34" charset="0"/>
                        </a:rPr>
                        <a:t>0.00</a:t>
                      </a:r>
                    </a:p>
                  </a:txBody>
                  <a:tcPr marL="9525" marR="9525" marT="9525" marB="0" anchor="ctr">
                    <a:solidFill>
                      <a:srgbClr val="54B0F0"/>
                    </a:solidFill>
                  </a:tcPr>
                </a:tc>
                <a:extLst>
                  <a:ext uri="{0D108BD9-81ED-4DB2-BD59-A6C34878D82A}">
                    <a16:rowId xmlns:a16="http://schemas.microsoft.com/office/drawing/2014/main" val="10004"/>
                  </a:ext>
                </a:extLst>
              </a:tr>
              <a:tr h="329863">
                <a:tc>
                  <a:txBody>
                    <a:bodyPr/>
                    <a:lstStyle/>
                    <a:p>
                      <a:pPr algn="ctr"/>
                      <a:r>
                        <a:rPr lang="en-US" sz="1200" dirty="0"/>
                        <a:t>5</a:t>
                      </a:r>
                      <a:endParaRPr lang="en-US" sz="1200" b="1"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l" fontAlgn="t"/>
                      <a:r>
                        <a:rPr lang="en-US" sz="1200" u="none" strike="noStrike" dirty="0"/>
                        <a:t>  Exchange Differentials</a:t>
                      </a:r>
                      <a:endParaRPr lang="en-US" sz="1300" b="0" i="0" u="none" strike="noStrike" dirty="0">
                        <a:solidFill>
                          <a:schemeClr val="bg1"/>
                        </a:solidFill>
                        <a:latin typeface="Times New Roman"/>
                      </a:endParaRPr>
                    </a:p>
                  </a:txBody>
                  <a:tcPr marL="0" marR="0" marT="0" marB="0" anchor="ctr">
                    <a:solidFill>
                      <a:srgbClr val="54B0F0"/>
                    </a:solidFill>
                  </a:tcPr>
                </a:tc>
                <a:tc>
                  <a:txBody>
                    <a:bodyPr/>
                    <a:lstStyle/>
                    <a:p>
                      <a:pPr marL="0" algn="r" defTabSz="914400" rtl="0" eaLnBrk="1" fontAlgn="b" latinLnBrk="0" hangingPunct="1"/>
                      <a:r>
                        <a:rPr lang="en-US" sz="1200" kern="1200" dirty="0"/>
                        <a:t>4,154,334,112</a:t>
                      </a:r>
                      <a:endParaRPr lang="en-US" sz="1200" kern="1200" dirty="0">
                        <a:solidFill>
                          <a:schemeClr val="bg1"/>
                        </a:solidFill>
                        <a:latin typeface="Arial" pitchFamily="34" charset="0"/>
                        <a:ea typeface="+mn-ea"/>
                        <a:cs typeface="Arial" pitchFamily="34" charset="0"/>
                      </a:endParaRPr>
                    </a:p>
                  </a:txBody>
                  <a:tcPr marL="9525" marR="9525" marT="9525" marB="0" anchor="ctr">
                    <a:solidFill>
                      <a:srgbClr val="54B0F0"/>
                    </a:solidFill>
                  </a:tcPr>
                </a:tc>
                <a:tc>
                  <a:txBody>
                    <a:bodyPr/>
                    <a:lstStyle/>
                    <a:p>
                      <a:pPr marL="0" algn="r" defTabSz="914400" rtl="0" eaLnBrk="1" fontAlgn="b" latinLnBrk="0" hangingPunct="1"/>
                      <a:r>
                        <a:rPr kumimoji="0" lang="en-US" sz="1200" kern="1200" dirty="0"/>
                        <a:t>1,038,583,528</a:t>
                      </a:r>
                      <a:endParaRPr kumimoji="0" lang="en-US" sz="1200" kern="1200" dirty="0">
                        <a:solidFill>
                          <a:schemeClr val="bg1"/>
                        </a:solidFill>
                        <a:latin typeface="Arial" pitchFamily="34" charset="0"/>
                        <a:ea typeface="+mn-ea"/>
                        <a:cs typeface="Arial" pitchFamily="34" charset="0"/>
                      </a:endParaRPr>
                    </a:p>
                  </a:txBody>
                  <a:tcPr marL="0" marR="0" marT="0" marB="0" anchor="ctr">
                    <a:solidFill>
                      <a:srgbClr val="54B0F0"/>
                    </a:solidFill>
                  </a:tcPr>
                </a:tc>
                <a:tc>
                  <a:txBody>
                    <a:bodyPr/>
                    <a:lstStyle/>
                    <a:p>
                      <a:pPr algn="r" rtl="0" fontAlgn="b"/>
                      <a:r>
                        <a:rPr lang="en-US" sz="1200" b="0" i="0" u="none" strike="noStrike" dirty="0">
                          <a:solidFill>
                            <a:srgbClr val="000000"/>
                          </a:solidFill>
                          <a:effectLst/>
                          <a:latin typeface="Franklin Gothic Book" panose="020B0503020102020204" pitchFamily="34" charset="0"/>
                        </a:rPr>
                        <a:t>14,773,646</a:t>
                      </a:r>
                    </a:p>
                  </a:txBody>
                  <a:tcPr marL="9525" marR="9525" marT="9525" marB="0" anchor="ctr">
                    <a:solidFill>
                      <a:srgbClr val="54B0F0"/>
                    </a:solidFill>
                  </a:tcPr>
                </a:tc>
                <a:tc>
                  <a:txBody>
                    <a:bodyPr/>
                    <a:lstStyle/>
                    <a:p>
                      <a:pPr algn="ctr" rtl="0" fontAlgn="b"/>
                      <a:r>
                        <a:rPr lang="en-US" sz="1200" b="0" i="0" u="none" strike="noStrike" dirty="0">
                          <a:solidFill>
                            <a:srgbClr val="000000"/>
                          </a:solidFill>
                          <a:effectLst/>
                          <a:latin typeface="Franklin Gothic Book" panose="020B0503020102020204" pitchFamily="34" charset="0"/>
                        </a:rPr>
                        <a:t>1.42</a:t>
                      </a:r>
                    </a:p>
                  </a:txBody>
                  <a:tcPr marL="9525" marR="9525" marT="9525" marB="0" anchor="ctr">
                    <a:solidFill>
                      <a:srgbClr val="54B0F0"/>
                    </a:solidFill>
                  </a:tcPr>
                </a:tc>
                <a:extLst>
                  <a:ext uri="{0D108BD9-81ED-4DB2-BD59-A6C34878D82A}">
                    <a16:rowId xmlns:a16="http://schemas.microsoft.com/office/drawing/2014/main" val="10005"/>
                  </a:ext>
                </a:extLst>
              </a:tr>
              <a:tr h="329863">
                <a:tc>
                  <a:txBody>
                    <a:bodyPr/>
                    <a:lstStyle/>
                    <a:p>
                      <a:pPr algn="ctr"/>
                      <a:r>
                        <a:rPr lang="en-US" sz="1200" dirty="0"/>
                        <a:t>6</a:t>
                      </a:r>
                      <a:endParaRPr lang="en-US" sz="1200" b="1"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l" fontAlgn="t"/>
                      <a:r>
                        <a:rPr lang="en-US" sz="1200" u="none" strike="noStrike" dirty="0"/>
                        <a:t>  Budget Augmentation</a:t>
                      </a:r>
                      <a:endParaRPr lang="en-US" sz="1200" b="0" i="0" u="none" strike="noStrike" dirty="0">
                        <a:solidFill>
                          <a:schemeClr val="bg1"/>
                        </a:solidFill>
                        <a:latin typeface="Times New Roman"/>
                      </a:endParaRPr>
                    </a:p>
                  </a:txBody>
                  <a:tcPr marL="0" marR="0" marT="0" marB="0" anchor="ctr">
                    <a:solidFill>
                      <a:srgbClr val="54B0F0"/>
                    </a:solidFill>
                  </a:tcPr>
                </a:tc>
                <a:tc>
                  <a:txBody>
                    <a:bodyPr/>
                    <a:lstStyle/>
                    <a:p>
                      <a:pPr marL="0" algn="r" defTabSz="914400" rtl="0" eaLnBrk="1" fontAlgn="b" latinLnBrk="0" hangingPunct="1"/>
                      <a:r>
                        <a:rPr lang="en-US" sz="1200" kern="1200" dirty="0"/>
                        <a:t>2,378,188,404</a:t>
                      </a:r>
                      <a:endParaRPr lang="en-US" sz="1200" kern="1200" dirty="0">
                        <a:solidFill>
                          <a:schemeClr val="bg1"/>
                        </a:solidFill>
                        <a:latin typeface="Arial" pitchFamily="34" charset="0"/>
                        <a:ea typeface="+mn-ea"/>
                        <a:cs typeface="Arial" pitchFamily="34" charset="0"/>
                      </a:endParaRPr>
                    </a:p>
                  </a:txBody>
                  <a:tcPr marL="9525" marR="9525" marT="9525" marB="0" anchor="ctr">
                    <a:solidFill>
                      <a:srgbClr val="54B0F0"/>
                    </a:solidFill>
                  </a:tcPr>
                </a:tc>
                <a:tc>
                  <a:txBody>
                    <a:bodyPr/>
                    <a:lstStyle/>
                    <a:p>
                      <a:pPr marL="0" algn="r" defTabSz="914400" rtl="0" eaLnBrk="1" fontAlgn="b" latinLnBrk="0" hangingPunct="1"/>
                      <a:r>
                        <a:rPr kumimoji="0" lang="en-US" sz="1200" kern="1200" dirty="0"/>
                        <a:t>594,547,101</a:t>
                      </a:r>
                      <a:endParaRPr kumimoji="0" lang="en-US" sz="1200" kern="1200" dirty="0">
                        <a:solidFill>
                          <a:schemeClr val="bg1"/>
                        </a:solidFill>
                        <a:latin typeface="Arial" pitchFamily="34" charset="0"/>
                        <a:ea typeface="+mn-ea"/>
                        <a:cs typeface="Arial" pitchFamily="34" charset="0"/>
                      </a:endParaRPr>
                    </a:p>
                  </a:txBody>
                  <a:tcPr marL="0" marR="0" marT="0" marB="0" anchor="ctr">
                    <a:solidFill>
                      <a:srgbClr val="54B0F0"/>
                    </a:solidFill>
                  </a:tcPr>
                </a:tc>
                <a:tc>
                  <a:txBody>
                    <a:bodyPr/>
                    <a:lstStyle/>
                    <a:p>
                      <a:pPr algn="r" rtl="0" fontAlgn="b"/>
                      <a:r>
                        <a:rPr lang="en-US" sz="1200" b="0" i="0" u="none" strike="noStrike" dirty="0">
                          <a:solidFill>
                            <a:srgbClr val="000000"/>
                          </a:solidFill>
                          <a:effectLst/>
                          <a:latin typeface="Franklin Gothic Book" panose="020B0503020102020204" pitchFamily="34" charset="0"/>
                        </a:rPr>
                        <a:t>0</a:t>
                      </a:r>
                    </a:p>
                  </a:txBody>
                  <a:tcPr marL="9525" marR="85725" marT="9525" marB="0" anchor="ctr">
                    <a:solidFill>
                      <a:srgbClr val="54B0F0"/>
                    </a:solidFill>
                  </a:tcPr>
                </a:tc>
                <a:tc>
                  <a:txBody>
                    <a:bodyPr/>
                    <a:lstStyle/>
                    <a:p>
                      <a:pPr algn="ctr" rtl="0" fontAlgn="b"/>
                      <a:r>
                        <a:rPr lang="en-US" sz="1200" b="0" i="0" u="none" strike="noStrike" dirty="0">
                          <a:solidFill>
                            <a:srgbClr val="000000"/>
                          </a:solidFill>
                          <a:effectLst/>
                          <a:latin typeface="Franklin Gothic Book" panose="020B0503020102020204" pitchFamily="34" charset="0"/>
                        </a:rPr>
                        <a:t>0.00</a:t>
                      </a:r>
                    </a:p>
                  </a:txBody>
                  <a:tcPr marL="9525" marR="9525" marT="9525" marB="0" anchor="ctr">
                    <a:solidFill>
                      <a:srgbClr val="54B0F0"/>
                    </a:solidFill>
                  </a:tcPr>
                </a:tc>
                <a:extLst>
                  <a:ext uri="{0D108BD9-81ED-4DB2-BD59-A6C34878D82A}">
                    <a16:rowId xmlns:a16="http://schemas.microsoft.com/office/drawing/2014/main" val="10006"/>
                  </a:ext>
                </a:extLst>
              </a:tr>
              <a:tr h="329863">
                <a:tc>
                  <a:txBody>
                    <a:bodyPr/>
                    <a:lstStyle/>
                    <a:p>
                      <a:pPr algn="ctr"/>
                      <a:r>
                        <a:rPr lang="en-US" sz="1200" dirty="0" smtClean="0"/>
                        <a:t>7</a:t>
                      </a:r>
                      <a:endParaRPr lang="en-US" sz="1200" b="1"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marL="0" algn="l" rtl="0" eaLnBrk="1" fontAlgn="t" latinLnBrk="0" hangingPunct="1"/>
                      <a:r>
                        <a:rPr kumimoji="0" lang="en-US" sz="1200" u="none" strike="noStrike" kern="1200" dirty="0"/>
                        <a:t> </a:t>
                      </a:r>
                      <a:r>
                        <a:rPr kumimoji="0" lang="en-US" sz="1200" u="none" strike="noStrike" kern="1200" dirty="0" smtClean="0"/>
                        <a:t>Forex Equalization </a:t>
                      </a:r>
                      <a:endParaRPr kumimoji="0" lang="en-US" sz="1200" u="none" strike="noStrike" kern="1200" dirty="0">
                        <a:solidFill>
                          <a:schemeClr val="bg1"/>
                        </a:solidFill>
                        <a:latin typeface="+mn-lt"/>
                        <a:ea typeface="+mn-ea"/>
                        <a:cs typeface="+mn-cs"/>
                      </a:endParaRPr>
                    </a:p>
                  </a:txBody>
                  <a:tcPr marL="9525" marR="9525" marT="9525" marB="0" anchor="ctr">
                    <a:solidFill>
                      <a:srgbClr val="54B0F0"/>
                    </a:solidFill>
                  </a:tcPr>
                </a:tc>
                <a:tc>
                  <a:txBody>
                    <a:bodyPr/>
                    <a:lstStyle/>
                    <a:p>
                      <a:pPr marL="0" algn="r" defTabSz="914400" rtl="0" eaLnBrk="1" fontAlgn="b" latinLnBrk="0" hangingPunct="1"/>
                      <a:r>
                        <a:rPr lang="en-US" sz="1200" kern="1200" dirty="0" smtClean="0"/>
                        <a:t>0</a:t>
                      </a:r>
                      <a:endParaRPr lang="en-US" sz="1200" kern="1200" dirty="0">
                        <a:solidFill>
                          <a:schemeClr val="bg1"/>
                        </a:solidFill>
                        <a:latin typeface="Arial" pitchFamily="34" charset="0"/>
                        <a:ea typeface="+mn-ea"/>
                        <a:cs typeface="Arial" pitchFamily="34" charset="0"/>
                      </a:endParaRPr>
                    </a:p>
                  </a:txBody>
                  <a:tcPr marL="9525" marR="9525" marT="9525" marB="0" anchor="ctr">
                    <a:solidFill>
                      <a:srgbClr val="54B0F0"/>
                    </a:solidFill>
                  </a:tcPr>
                </a:tc>
                <a:tc>
                  <a:txBody>
                    <a:bodyPr/>
                    <a:lstStyle/>
                    <a:p>
                      <a:pPr marL="0" algn="r" defTabSz="914400" rtl="0" eaLnBrk="1" fontAlgn="b" latinLnBrk="0" hangingPunct="1"/>
                      <a:r>
                        <a:rPr kumimoji="0" lang="en-US" sz="1200" kern="1200" dirty="0" smtClean="0"/>
                        <a:t>0</a:t>
                      </a:r>
                      <a:endParaRPr kumimoji="0" lang="en-US" sz="1200" kern="1200" dirty="0">
                        <a:solidFill>
                          <a:schemeClr val="bg1"/>
                        </a:solidFill>
                        <a:latin typeface="Arial" pitchFamily="34" charset="0"/>
                        <a:ea typeface="+mn-ea"/>
                        <a:cs typeface="Arial" pitchFamily="34" charset="0"/>
                      </a:endParaRPr>
                    </a:p>
                  </a:txBody>
                  <a:tcPr marL="0" marR="0" marT="0" marB="0" anchor="ctr">
                    <a:solidFill>
                      <a:srgbClr val="54B0F0"/>
                    </a:solidFill>
                  </a:tcPr>
                </a:tc>
                <a:tc>
                  <a:txBody>
                    <a:bodyPr/>
                    <a:lstStyle/>
                    <a:p>
                      <a:pPr algn="r" rtl="0" fontAlgn="b"/>
                      <a:r>
                        <a:rPr lang="en-US" sz="1200" b="0" i="0" u="none" strike="noStrike" dirty="0">
                          <a:solidFill>
                            <a:srgbClr val="000000"/>
                          </a:solidFill>
                          <a:effectLst/>
                          <a:latin typeface="Franklin Gothic Book" panose="020B0503020102020204" pitchFamily="34" charset="0"/>
                        </a:rPr>
                        <a:t>813,048,577</a:t>
                      </a:r>
                    </a:p>
                  </a:txBody>
                  <a:tcPr marL="9525" marR="9525" marT="9525" marB="0" anchor="ctr">
                    <a:solidFill>
                      <a:srgbClr val="54B0F0"/>
                    </a:solidFill>
                  </a:tcPr>
                </a:tc>
                <a:tc>
                  <a:txBody>
                    <a:bodyPr/>
                    <a:lstStyle/>
                    <a:p>
                      <a:pPr algn="ctr" rtl="0" fontAlgn="b"/>
                      <a:r>
                        <a:rPr lang="en-US" sz="1200" b="0" i="0" u="none" strike="noStrike" dirty="0">
                          <a:solidFill>
                            <a:srgbClr val="000000"/>
                          </a:solidFill>
                          <a:effectLst/>
                          <a:latin typeface="Franklin Gothic Book" panose="020B0503020102020204" pitchFamily="34" charset="0"/>
                        </a:rPr>
                        <a:t>0.00</a:t>
                      </a:r>
                    </a:p>
                  </a:txBody>
                  <a:tcPr marL="9525" marR="9525" marT="9525" marB="0" anchor="ctr">
                    <a:solidFill>
                      <a:srgbClr val="54B0F0"/>
                    </a:solidFill>
                  </a:tcPr>
                </a:tc>
                <a:extLst>
                  <a:ext uri="{0D108BD9-81ED-4DB2-BD59-A6C34878D82A}">
                    <a16:rowId xmlns:a16="http://schemas.microsoft.com/office/drawing/2014/main" val="3720931162"/>
                  </a:ext>
                </a:extLst>
              </a:tr>
              <a:tr h="329863">
                <a:tc>
                  <a:txBody>
                    <a:bodyPr/>
                    <a:lstStyle/>
                    <a:p>
                      <a:pPr algn="ctr"/>
                      <a:r>
                        <a:rPr lang="en-US" sz="1200" dirty="0" smtClean="0"/>
                        <a:t>8</a:t>
                      </a:r>
                      <a:endParaRPr lang="en-US" sz="1200" b="1"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marL="0" algn="l" rtl="0" eaLnBrk="1" fontAlgn="t" latinLnBrk="0" hangingPunct="1"/>
                      <a:r>
                        <a:rPr kumimoji="0" lang="en-US" sz="1200" u="none" strike="noStrike" kern="1200" dirty="0" smtClean="0"/>
                        <a:t>Excess Bank Charges</a:t>
                      </a:r>
                      <a:endParaRPr kumimoji="0" lang="en-US" sz="1200" u="none" strike="noStrike" kern="1200" dirty="0">
                        <a:solidFill>
                          <a:schemeClr val="bg1"/>
                        </a:solidFill>
                        <a:latin typeface="+mn-lt"/>
                        <a:ea typeface="+mn-ea"/>
                        <a:cs typeface="+mn-cs"/>
                      </a:endParaRPr>
                    </a:p>
                  </a:txBody>
                  <a:tcPr marL="9525" marR="9525" marT="9525" marB="0" anchor="ctr">
                    <a:solidFill>
                      <a:srgbClr val="54B0F0"/>
                    </a:solidFill>
                  </a:tcPr>
                </a:tc>
                <a:tc>
                  <a:txBody>
                    <a:bodyPr/>
                    <a:lstStyle/>
                    <a:p>
                      <a:pPr marL="0" algn="r" defTabSz="914400" rtl="0" eaLnBrk="1" fontAlgn="b" latinLnBrk="0" hangingPunct="1"/>
                      <a:r>
                        <a:rPr lang="en-US" sz="1200" kern="1200" dirty="0" smtClean="0"/>
                        <a:t>0</a:t>
                      </a:r>
                      <a:endParaRPr lang="en-US" sz="1200" kern="1200" dirty="0">
                        <a:solidFill>
                          <a:schemeClr val="bg1"/>
                        </a:solidFill>
                        <a:latin typeface="Arial" pitchFamily="34" charset="0"/>
                        <a:ea typeface="+mn-ea"/>
                        <a:cs typeface="Arial" pitchFamily="34" charset="0"/>
                      </a:endParaRPr>
                    </a:p>
                  </a:txBody>
                  <a:tcPr marL="9525" marR="9525" marT="9525" marB="0" anchor="ctr">
                    <a:solidFill>
                      <a:srgbClr val="54B0F0"/>
                    </a:solidFill>
                  </a:tcPr>
                </a:tc>
                <a:tc>
                  <a:txBody>
                    <a:bodyPr/>
                    <a:lstStyle/>
                    <a:p>
                      <a:pPr marL="0" algn="r" defTabSz="914400" rtl="0" eaLnBrk="1" fontAlgn="b" latinLnBrk="0" hangingPunct="1"/>
                      <a:r>
                        <a:rPr kumimoji="0" lang="en-US" sz="1200" kern="1200" dirty="0" smtClean="0"/>
                        <a:t>0</a:t>
                      </a:r>
                      <a:endParaRPr kumimoji="0" lang="en-US" sz="1200" kern="1200" dirty="0">
                        <a:solidFill>
                          <a:schemeClr val="bg1"/>
                        </a:solidFill>
                        <a:latin typeface="Arial" pitchFamily="34" charset="0"/>
                        <a:ea typeface="+mn-ea"/>
                        <a:cs typeface="Arial" pitchFamily="34" charset="0"/>
                      </a:endParaRPr>
                    </a:p>
                  </a:txBody>
                  <a:tcPr marL="0" marR="0" marT="0" marB="0" anchor="ctr">
                    <a:solidFill>
                      <a:srgbClr val="54B0F0"/>
                    </a:solidFill>
                  </a:tcPr>
                </a:tc>
                <a:tc>
                  <a:txBody>
                    <a:bodyPr/>
                    <a:lstStyle/>
                    <a:p>
                      <a:pPr algn="r" rtl="0" fontAlgn="b"/>
                      <a:r>
                        <a:rPr lang="en-US" sz="1200" b="0" i="0" u="none" strike="noStrike" dirty="0">
                          <a:solidFill>
                            <a:srgbClr val="000000"/>
                          </a:solidFill>
                          <a:effectLst/>
                          <a:latin typeface="Franklin Gothic Book" panose="020B0503020102020204" pitchFamily="34" charset="0"/>
                        </a:rPr>
                        <a:t>34,287,809</a:t>
                      </a:r>
                    </a:p>
                  </a:txBody>
                  <a:tcPr marL="9525" marR="9525" marT="9525" marB="0" anchor="ctr">
                    <a:solidFill>
                      <a:srgbClr val="54B0F0"/>
                    </a:solidFill>
                  </a:tcPr>
                </a:tc>
                <a:tc>
                  <a:txBody>
                    <a:bodyPr/>
                    <a:lstStyle/>
                    <a:p>
                      <a:pPr algn="ctr" rtl="0" fontAlgn="b"/>
                      <a:r>
                        <a:rPr lang="en-US" sz="1200" b="0" i="0" u="none" strike="noStrike" dirty="0">
                          <a:solidFill>
                            <a:srgbClr val="000000"/>
                          </a:solidFill>
                          <a:effectLst/>
                          <a:latin typeface="Franklin Gothic Book" panose="020B0503020102020204" pitchFamily="34" charset="0"/>
                        </a:rPr>
                        <a:t>0.00</a:t>
                      </a:r>
                    </a:p>
                  </a:txBody>
                  <a:tcPr marL="9525" marR="9525" marT="9525" marB="0" anchor="ctr">
                    <a:solidFill>
                      <a:srgbClr val="54B0F0"/>
                    </a:solidFill>
                  </a:tcPr>
                </a:tc>
                <a:extLst>
                  <a:ext uri="{0D108BD9-81ED-4DB2-BD59-A6C34878D82A}">
                    <a16:rowId xmlns:a16="http://schemas.microsoft.com/office/drawing/2014/main" val="1777168284"/>
                  </a:ext>
                </a:extLst>
              </a:tr>
              <a:tr h="710122">
                <a:tc>
                  <a:txBody>
                    <a:bodyPr/>
                    <a:lstStyle/>
                    <a:p>
                      <a:pPr algn="ctr"/>
                      <a:endParaRPr lang="en-US" sz="1200" b="1" dirty="0">
                        <a:solidFill>
                          <a:schemeClr val="bg1"/>
                        </a:solidFill>
                        <a:latin typeface="Arial" pitchFamily="34" charset="0"/>
                        <a:cs typeface="Arial" pitchFamily="34" charset="0"/>
                      </a:endParaRPr>
                    </a:p>
                  </a:txBody>
                  <a:tcPr marL="99060" marR="99060" anchor="ctr">
                    <a:solidFill>
                      <a:srgbClr val="54B0F0"/>
                    </a:solidFill>
                  </a:tcPr>
                </a:tc>
                <a:tc>
                  <a:txBody>
                    <a:bodyPr/>
                    <a:lstStyle/>
                    <a:p>
                      <a:pPr algn="l" fontAlgn="t"/>
                      <a:r>
                        <a:rPr lang="en-US" sz="1600" dirty="0"/>
                        <a:t>  Total</a:t>
                      </a:r>
                      <a:endParaRPr lang="en-US" sz="1600" b="1" i="0" u="none" strike="noStrike" dirty="0">
                        <a:solidFill>
                          <a:schemeClr val="bg1"/>
                        </a:solidFill>
                        <a:latin typeface="Times New Roman"/>
                      </a:endParaRPr>
                    </a:p>
                  </a:txBody>
                  <a:tcPr marL="0" marR="0" marT="0" marB="0" anchor="ctr">
                    <a:solidFill>
                      <a:srgbClr val="54B0F0"/>
                    </a:solidFill>
                  </a:tcPr>
                </a:tc>
                <a:tc>
                  <a:txBody>
                    <a:bodyPr/>
                    <a:lstStyle/>
                    <a:p>
                      <a:pPr algn="r" rtl="0" fontAlgn="b"/>
                      <a:r>
                        <a:rPr lang="en-US" sz="1200" u="none" strike="noStrike" dirty="0">
                          <a:effectLst/>
                        </a:rPr>
                        <a:t>90,834,787,658</a:t>
                      </a:r>
                      <a:endParaRPr lang="en-US" sz="1200" b="0" i="0" u="none" strike="noStrike" dirty="0">
                        <a:solidFill>
                          <a:srgbClr val="FFFFFF"/>
                        </a:solidFill>
                        <a:effectLst/>
                        <a:latin typeface="Franklin Gothic Book" panose="020B0503020102020204" pitchFamily="34" charset="0"/>
                      </a:endParaRPr>
                    </a:p>
                  </a:txBody>
                  <a:tcPr marL="9525" marR="9525" marT="9525" marB="0" anchor="ctr">
                    <a:solidFill>
                      <a:srgbClr val="54B0F0"/>
                    </a:solidFill>
                  </a:tcPr>
                </a:tc>
                <a:tc>
                  <a:txBody>
                    <a:bodyPr/>
                    <a:lstStyle/>
                    <a:p>
                      <a:pPr algn="r" rtl="0" fontAlgn="b"/>
                      <a:r>
                        <a:rPr lang="en-US" sz="1200" u="none" strike="noStrike" dirty="0">
                          <a:effectLst/>
                        </a:rPr>
                        <a:t>22,708,696,915</a:t>
                      </a:r>
                      <a:endParaRPr lang="en-US" sz="1200" b="0" i="0" u="none" strike="noStrike" dirty="0">
                        <a:solidFill>
                          <a:srgbClr val="FFFFFF"/>
                        </a:solidFill>
                        <a:effectLst/>
                        <a:latin typeface="Franklin Gothic Book" panose="020B0503020102020204" pitchFamily="34" charset="0"/>
                      </a:endParaRPr>
                    </a:p>
                  </a:txBody>
                  <a:tcPr marL="9525" marR="9525" marT="9525" marB="0" anchor="ctr">
                    <a:solidFill>
                      <a:srgbClr val="54B0F0"/>
                    </a:solidFill>
                  </a:tcPr>
                </a:tc>
                <a:tc>
                  <a:txBody>
                    <a:bodyPr/>
                    <a:lstStyle/>
                    <a:p>
                      <a:pPr algn="r" rtl="0" fontAlgn="b"/>
                      <a:r>
                        <a:rPr lang="en-US" sz="1200" b="0" i="0" u="none" strike="noStrike" dirty="0">
                          <a:solidFill>
                            <a:srgbClr val="000000"/>
                          </a:solidFill>
                          <a:effectLst/>
                          <a:latin typeface="Franklin Gothic Book" panose="020B0503020102020204" pitchFamily="34" charset="0"/>
                        </a:rPr>
                        <a:t>19,424,705,599</a:t>
                      </a:r>
                    </a:p>
                  </a:txBody>
                  <a:tcPr marL="9525" marR="9525" marT="9525" marB="0" anchor="ctr">
                    <a:solidFill>
                      <a:srgbClr val="54B0F0"/>
                    </a:solidFill>
                  </a:tcPr>
                </a:tc>
                <a:tc>
                  <a:txBody>
                    <a:bodyPr/>
                    <a:lstStyle/>
                    <a:p>
                      <a:pPr algn="ctr" rtl="0" fontAlgn="b"/>
                      <a:r>
                        <a:rPr lang="en-US" sz="1200" b="0" i="0" u="none" strike="noStrike" dirty="0">
                          <a:solidFill>
                            <a:srgbClr val="000000"/>
                          </a:solidFill>
                          <a:effectLst/>
                          <a:latin typeface="Franklin Gothic Book" panose="020B0503020102020204" pitchFamily="34" charset="0"/>
                        </a:rPr>
                        <a:t>85.54</a:t>
                      </a:r>
                    </a:p>
                  </a:txBody>
                  <a:tcPr marL="9525" marR="9525" marT="9525" marB="0" anchor="ctr">
                    <a:solidFill>
                      <a:srgbClr val="54B0F0"/>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7299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arn(inVertical)">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913D2646-299B-DE40-A84E-C67BEAC51ED0}"/>
              </a:ext>
            </a:extLst>
          </p:cNvPr>
          <p:cNvSpPr txBox="1"/>
          <p:nvPr/>
        </p:nvSpPr>
        <p:spPr>
          <a:xfrm>
            <a:off x="3276600" y="207942"/>
            <a:ext cx="3886200" cy="369332"/>
          </a:xfrm>
          <a:prstGeom prst="rect">
            <a:avLst/>
          </a:prstGeom>
          <a:noFill/>
        </p:spPr>
        <p:txBody>
          <a:bodyPr wrap="square" rtlCol="0">
            <a:spAutoFit/>
          </a:bodyPr>
          <a:lstStyle/>
          <a:p>
            <a:r>
              <a:rPr lang="en-US" b="1" dirty="0">
                <a:solidFill>
                  <a:srgbClr val="0070C0"/>
                </a:solidFill>
                <a:latin typeface="Lucida Calligraphy" pitchFamily="66" charset="0"/>
                <a:ea typeface="Calibri"/>
                <a:cs typeface="Times New Roman"/>
              </a:rPr>
              <a:t>Recurrent Revenue Analysis</a:t>
            </a:r>
          </a:p>
        </p:txBody>
      </p:sp>
      <p:graphicFrame>
        <p:nvGraphicFramePr>
          <p:cNvPr id="4" name="Chart 3"/>
          <p:cNvGraphicFramePr>
            <a:graphicFrameLocks/>
          </p:cNvGraphicFramePr>
          <p:nvPr>
            <p:extLst>
              <p:ext uri="{D42A27DB-BD31-4B8C-83A1-F6EECF244321}">
                <p14:modId xmlns:p14="http://schemas.microsoft.com/office/powerpoint/2010/main" val="1555665044"/>
              </p:ext>
            </p:extLst>
          </p:nvPr>
        </p:nvGraphicFramePr>
        <p:xfrm>
          <a:off x="304800" y="577274"/>
          <a:ext cx="9220200" cy="58997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36267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4062" y="381000"/>
            <a:ext cx="7918938" cy="2585323"/>
          </a:xfrm>
          <a:prstGeom prst="rect">
            <a:avLst/>
          </a:prstGeom>
        </p:spPr>
        <p:txBody>
          <a:bodyPr wrap="square">
            <a:spAutoFit/>
          </a:bodyPr>
          <a:lstStyle/>
          <a:p>
            <a:pPr algn="just"/>
            <a:r>
              <a:rPr lang="en-US" dirty="0">
                <a:latin typeface="Lucida Calligraphy" pitchFamily="66" charset="0"/>
              </a:rPr>
              <a:t>From the above table</a:t>
            </a:r>
            <a:r>
              <a:rPr lang="en-US" dirty="0" smtClean="0">
                <a:latin typeface="Lucida Calligraphy" pitchFamily="66" charset="0"/>
              </a:rPr>
              <a:t>, it </a:t>
            </a:r>
            <a:r>
              <a:rPr lang="en-US" dirty="0" smtClean="0">
                <a:latin typeface="Lucida Calligraphy" pitchFamily="66" charset="0"/>
              </a:rPr>
              <a:t>is </a:t>
            </a:r>
            <a:r>
              <a:rPr lang="en-US" dirty="0" smtClean="0">
                <a:latin typeface="Lucida Calligraphy" pitchFamily="66" charset="0"/>
              </a:rPr>
              <a:t>inevitable </a:t>
            </a:r>
            <a:r>
              <a:rPr lang="en-US" dirty="0" smtClean="0">
                <a:latin typeface="Lucida Calligraphy" pitchFamily="66" charset="0"/>
              </a:rPr>
              <a:t>for the State to strengthen its revenue generation capacity as the state revenue is still largely </a:t>
            </a:r>
            <a:r>
              <a:rPr lang="en-US" dirty="0">
                <a:latin typeface="Lucida Calligraphy" pitchFamily="66" charset="0"/>
              </a:rPr>
              <a:t>dependent on its share of allocation from the Federation Accounts for her development </a:t>
            </a:r>
            <a:r>
              <a:rPr lang="en-US" dirty="0" err="1">
                <a:latin typeface="Lucida Calligraphy" pitchFamily="66" charset="0"/>
              </a:rPr>
              <a:t>programmes</a:t>
            </a:r>
            <a:r>
              <a:rPr lang="en-US" dirty="0">
                <a:latin typeface="Lucida Calligraphy" pitchFamily="66" charset="0"/>
              </a:rPr>
              <a:t>.</a:t>
            </a:r>
          </a:p>
          <a:p>
            <a:pPr algn="just"/>
            <a:r>
              <a:rPr lang="en-US" dirty="0" smtClean="0">
                <a:latin typeface="Lucida Calligraphy" pitchFamily="66" charset="0"/>
              </a:rPr>
              <a:t>Based on this, reforms are continually being implemented to improve the State revenue status. The </a:t>
            </a:r>
            <a:r>
              <a:rPr lang="en-US" dirty="0">
                <a:latin typeface="Lucida Calligraphy" pitchFamily="66" charset="0"/>
              </a:rPr>
              <a:t>state is therefore putting in place new measures to increase IGR in line with estimates and will review this stance in the </a:t>
            </a:r>
            <a:r>
              <a:rPr lang="en-US" dirty="0" smtClean="0">
                <a:latin typeface="Lucida Calligraphy" pitchFamily="66" charset="0"/>
              </a:rPr>
              <a:t>first quarter of 2019</a:t>
            </a:r>
            <a:endParaRPr lang="en-US" dirty="0">
              <a:latin typeface="Lucida Calligraphy" pitchFamily="66" charset="0"/>
            </a:endParaRPr>
          </a:p>
        </p:txBody>
      </p:sp>
    </p:spTree>
    <p:extLst>
      <p:ext uri="{BB962C8B-B14F-4D97-AF65-F5344CB8AC3E}">
        <p14:creationId xmlns:p14="http://schemas.microsoft.com/office/powerpoint/2010/main" val="3205969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2950" y="458688"/>
            <a:ext cx="5695950" cy="369332"/>
          </a:xfrm>
          <a:prstGeom prst="rect">
            <a:avLst/>
          </a:prstGeom>
          <a:noFill/>
        </p:spPr>
        <p:txBody>
          <a:bodyPr wrap="square" rtlCol="0">
            <a:spAutoFit/>
          </a:bodyPr>
          <a:lstStyle/>
          <a:p>
            <a:r>
              <a:rPr lang="en-US" b="1" dirty="0">
                <a:solidFill>
                  <a:srgbClr val="0070C0"/>
                </a:solidFill>
                <a:latin typeface="Lucida Calligraphy" pitchFamily="66" charset="0"/>
                <a:ea typeface="Calibri"/>
                <a:cs typeface="Times New Roman"/>
              </a:rPr>
              <a:t>RECURRENT EXPENDITURE</a:t>
            </a:r>
          </a:p>
        </p:txBody>
      </p:sp>
      <p:sp>
        <p:nvSpPr>
          <p:cNvPr id="3" name="TextBox 2"/>
          <p:cNvSpPr txBox="1"/>
          <p:nvPr/>
        </p:nvSpPr>
        <p:spPr>
          <a:xfrm>
            <a:off x="495300" y="797242"/>
            <a:ext cx="8832850" cy="2123658"/>
          </a:xfrm>
          <a:prstGeom prst="rect">
            <a:avLst/>
          </a:prstGeom>
          <a:noFill/>
        </p:spPr>
        <p:txBody>
          <a:bodyPr wrap="square" rtlCol="0">
            <a:spAutoFit/>
          </a:bodyPr>
          <a:lstStyle/>
          <a:p>
            <a:pPr algn="just">
              <a:lnSpc>
                <a:spcPct val="150000"/>
              </a:lnSpc>
            </a:pPr>
            <a:r>
              <a:rPr lang="en-US" sz="1400" dirty="0">
                <a:latin typeface="Lucida Calligraphy" pitchFamily="66" charset="0"/>
                <a:cs typeface="Arial" pitchFamily="34" charset="0"/>
              </a:rPr>
              <a:t>The approved recurrent expenditure for the period under review </a:t>
            </a:r>
            <a:r>
              <a:rPr lang="en-US" sz="1400" dirty="0" smtClean="0">
                <a:latin typeface="Lucida Calligraphy" pitchFamily="66" charset="0"/>
                <a:cs typeface="Arial" pitchFamily="34" charset="0"/>
              </a:rPr>
              <a:t>(October-December </a:t>
            </a:r>
            <a:r>
              <a:rPr lang="en-US" sz="1400" dirty="0">
                <a:latin typeface="Lucida Calligraphy" pitchFamily="66" charset="0"/>
                <a:cs typeface="Arial" pitchFamily="34" charset="0"/>
              </a:rPr>
              <a:t>2018) was </a:t>
            </a:r>
            <a:r>
              <a:rPr lang="en-US" sz="1400" strike="dblStrike" dirty="0" smtClean="0">
                <a:latin typeface="Lucida Calligraphy" pitchFamily="66" charset="0"/>
                <a:cs typeface="Arial" pitchFamily="34" charset="0"/>
              </a:rPr>
              <a:t>N</a:t>
            </a:r>
            <a:r>
              <a:rPr lang="en-US" sz="1400" dirty="0">
                <a:latin typeface="Lucida Calligraphy" pitchFamily="66" charset="0"/>
                <a:cs typeface="Times New Roman"/>
              </a:rPr>
              <a:t>17,042,131,558</a:t>
            </a:r>
            <a:r>
              <a:rPr lang="en-US" sz="1400" dirty="0" smtClean="0">
                <a:latin typeface="Lucida Calligraphy" pitchFamily="66" charset="0"/>
                <a:cs typeface="Arial" pitchFamily="34" charset="0"/>
              </a:rPr>
              <a:t> </a:t>
            </a:r>
            <a:r>
              <a:rPr lang="en-US" sz="1400" dirty="0">
                <a:latin typeface="Lucida Calligraphy" pitchFamily="66" charset="0"/>
                <a:cs typeface="Arial" pitchFamily="34" charset="0"/>
              </a:rPr>
              <a:t>while the actual for the same period was </a:t>
            </a:r>
            <a:r>
              <a:rPr lang="en-US" sz="1400" strike="dblStrike" dirty="0" smtClean="0">
                <a:latin typeface="Lucida Calligraphy" pitchFamily="66" charset="0"/>
                <a:cs typeface="Arial" pitchFamily="34" charset="0"/>
              </a:rPr>
              <a:t>N</a:t>
            </a:r>
            <a:r>
              <a:rPr lang="en-US" sz="1400" dirty="0">
                <a:latin typeface="Lucida Calligraphy" pitchFamily="66" charset="0"/>
                <a:cs typeface="Times New Roman"/>
              </a:rPr>
              <a:t>10,723,781,062</a:t>
            </a:r>
            <a:r>
              <a:rPr lang="en-US" sz="1400" dirty="0" smtClean="0">
                <a:latin typeface="Lucida Calligraphy" pitchFamily="66" charset="0"/>
                <a:cs typeface="Arial" pitchFamily="34" charset="0"/>
              </a:rPr>
              <a:t> </a:t>
            </a:r>
            <a:r>
              <a:rPr lang="en-US" sz="1400" dirty="0">
                <a:latin typeface="Lucida Calligraphy" pitchFamily="66" charset="0"/>
                <a:cs typeface="Arial" pitchFamily="34" charset="0"/>
              </a:rPr>
              <a:t>representing </a:t>
            </a:r>
            <a:r>
              <a:rPr lang="en-US" sz="1400" dirty="0" smtClean="0">
                <a:latin typeface="Lucida Calligraphy" pitchFamily="66" charset="0"/>
                <a:cs typeface="Arial" pitchFamily="34" charset="0"/>
              </a:rPr>
              <a:t>62.93% </a:t>
            </a:r>
            <a:r>
              <a:rPr lang="en-US" sz="1400" dirty="0">
                <a:latin typeface="Lucida Calligraphy" pitchFamily="66" charset="0"/>
                <a:cs typeface="Arial" pitchFamily="34" charset="0"/>
              </a:rPr>
              <a:t>performance. The 2018 Approved Budget for the </a:t>
            </a:r>
            <a:r>
              <a:rPr lang="en-US" sz="1400" dirty="0" smtClean="0">
                <a:latin typeface="Lucida Calligraphy" pitchFamily="66" charset="0"/>
                <a:cs typeface="Arial" pitchFamily="34" charset="0"/>
              </a:rPr>
              <a:t>fourth </a:t>
            </a:r>
            <a:r>
              <a:rPr lang="en-US" sz="1400" dirty="0">
                <a:latin typeface="Lucida Calligraphy" pitchFamily="66" charset="0"/>
                <a:cs typeface="Arial" pitchFamily="34" charset="0"/>
              </a:rPr>
              <a:t>quarter recurrent expenditure and the breakdown of the actual expenditure with the percentage performance are shown in the table below:</a:t>
            </a:r>
          </a:p>
          <a:p>
            <a:pPr>
              <a:lnSpc>
                <a:spcPct val="150000"/>
              </a:lnSpc>
            </a:pPr>
            <a:endParaRPr lang="en-US" sz="600" dirty="0">
              <a:latin typeface="Arial" pitchFamily="34" charset="0"/>
              <a:cs typeface="Arial" pitchFamily="34" charset="0"/>
            </a:endParaRPr>
          </a:p>
          <a:p>
            <a:r>
              <a:rPr lang="en-US" b="1" dirty="0">
                <a:solidFill>
                  <a:srgbClr val="0070C0"/>
                </a:solidFill>
                <a:latin typeface="Arial" pitchFamily="34" charset="0"/>
                <a:cs typeface="Arial" pitchFamily="34" charset="0"/>
              </a:rPr>
              <a:t>C</a:t>
            </a:r>
            <a:r>
              <a:rPr lang="en-US" sz="1400" b="1" dirty="0">
                <a:solidFill>
                  <a:srgbClr val="0070C0"/>
                </a:solidFill>
                <a:latin typeface="Arial" pitchFamily="34" charset="0"/>
                <a:cs typeface="Arial" pitchFamily="34" charset="0"/>
              </a:rPr>
              <a:t>: </a:t>
            </a:r>
            <a:r>
              <a:rPr lang="en-US" b="1" dirty="0">
                <a:solidFill>
                  <a:srgbClr val="0070C0"/>
                </a:solidFill>
                <a:latin typeface="Lucida Calligraphy" pitchFamily="66" charset="0"/>
                <a:ea typeface="Calibri"/>
                <a:cs typeface="Times New Roman"/>
              </a:rPr>
              <a:t>DETAILS OF RECURRENT EXPENDITURE PERFORMANCE</a:t>
            </a:r>
          </a:p>
        </p:txBody>
      </p:sp>
      <p:graphicFrame>
        <p:nvGraphicFramePr>
          <p:cNvPr id="4" name="Table 3"/>
          <p:cNvGraphicFramePr>
            <a:graphicFrameLocks noGrp="1"/>
          </p:cNvGraphicFramePr>
          <p:nvPr>
            <p:extLst>
              <p:ext uri="{D42A27DB-BD31-4B8C-83A1-F6EECF244321}">
                <p14:modId xmlns:p14="http://schemas.microsoft.com/office/powerpoint/2010/main" val="1077640645"/>
              </p:ext>
            </p:extLst>
          </p:nvPr>
        </p:nvGraphicFramePr>
        <p:xfrm>
          <a:off x="495300" y="2859345"/>
          <a:ext cx="9009967" cy="3053774"/>
        </p:xfrm>
        <a:graphic>
          <a:graphicData uri="http://schemas.openxmlformats.org/drawingml/2006/table">
            <a:tbl>
              <a:tblPr firstRow="1" bandRow="1">
                <a:tableStyleId>{BDBED569-4797-4DF1-A0F4-6AAB3CD982D8}</a:tableStyleId>
              </a:tblPr>
              <a:tblGrid>
                <a:gridCol w="958132">
                  <a:extLst>
                    <a:ext uri="{9D8B030D-6E8A-4147-A177-3AD203B41FA5}">
                      <a16:colId xmlns:a16="http://schemas.microsoft.com/office/drawing/2014/main" val="20000"/>
                    </a:ext>
                  </a:extLst>
                </a:gridCol>
                <a:gridCol w="1836420">
                  <a:extLst>
                    <a:ext uri="{9D8B030D-6E8A-4147-A177-3AD203B41FA5}">
                      <a16:colId xmlns:a16="http://schemas.microsoft.com/office/drawing/2014/main" val="20001"/>
                    </a:ext>
                  </a:extLst>
                </a:gridCol>
                <a:gridCol w="1517043">
                  <a:extLst>
                    <a:ext uri="{9D8B030D-6E8A-4147-A177-3AD203B41FA5}">
                      <a16:colId xmlns:a16="http://schemas.microsoft.com/office/drawing/2014/main" val="20002"/>
                    </a:ext>
                  </a:extLst>
                </a:gridCol>
                <a:gridCol w="1517043">
                  <a:extLst>
                    <a:ext uri="{9D8B030D-6E8A-4147-A177-3AD203B41FA5}">
                      <a16:colId xmlns:a16="http://schemas.microsoft.com/office/drawing/2014/main" val="20003"/>
                    </a:ext>
                  </a:extLst>
                </a:gridCol>
                <a:gridCol w="1517904">
                  <a:extLst>
                    <a:ext uri="{9D8B030D-6E8A-4147-A177-3AD203B41FA5}">
                      <a16:colId xmlns:a16="http://schemas.microsoft.com/office/drawing/2014/main" val="20004"/>
                    </a:ext>
                  </a:extLst>
                </a:gridCol>
                <a:gridCol w="1663425">
                  <a:extLst>
                    <a:ext uri="{9D8B030D-6E8A-4147-A177-3AD203B41FA5}">
                      <a16:colId xmlns:a16="http://schemas.microsoft.com/office/drawing/2014/main" val="20005"/>
                    </a:ext>
                  </a:extLst>
                </a:gridCol>
              </a:tblGrid>
              <a:tr h="1171527">
                <a:tc>
                  <a:txBody>
                    <a:bodyPr/>
                    <a:lstStyle/>
                    <a:p>
                      <a:pPr algn="ctr"/>
                      <a:r>
                        <a:rPr lang="en-US" sz="1400" dirty="0"/>
                        <a:t>S/NO</a:t>
                      </a:r>
                    </a:p>
                    <a:p>
                      <a:pPr algn="ctr"/>
                      <a:endParaRPr lang="en-US" sz="1400" dirty="0"/>
                    </a:p>
                    <a:p>
                      <a:pPr algn="ctr"/>
                      <a:endParaRPr lang="en-US" sz="1400" dirty="0"/>
                    </a:p>
                    <a:p>
                      <a:pPr algn="ctr"/>
                      <a:r>
                        <a:rPr lang="en-US" sz="1400" dirty="0" smtClean="0"/>
                        <a:t>A</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t>DETAILS</a:t>
                      </a:r>
                    </a:p>
                    <a:p>
                      <a:pPr algn="ctr"/>
                      <a:endParaRPr lang="en-US" sz="1400" dirty="0"/>
                    </a:p>
                    <a:p>
                      <a:pPr algn="ctr"/>
                      <a:endParaRPr lang="en-US" sz="1400" dirty="0"/>
                    </a:p>
                    <a:p>
                      <a:pPr algn="ctr"/>
                      <a:r>
                        <a:rPr lang="en-US" sz="1400" dirty="0" smtClean="0"/>
                        <a:t>B</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t>APPROVED ESTIMATES 2018</a:t>
                      </a:r>
                    </a:p>
                    <a:p>
                      <a:pPr algn="ctr"/>
                      <a:endParaRPr lang="en-US" sz="1400" dirty="0"/>
                    </a:p>
                    <a:p>
                      <a:pPr algn="ctr"/>
                      <a:r>
                        <a:rPr lang="en-US" sz="1400" dirty="0"/>
                        <a:t>C</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t>APPROVED ESTIMATES </a:t>
                      </a:r>
                      <a:r>
                        <a:rPr lang="en-US" sz="1400" dirty="0" smtClean="0"/>
                        <a:t>Oct </a:t>
                      </a:r>
                      <a:r>
                        <a:rPr lang="en-US" sz="1400" dirty="0"/>
                        <a:t>– </a:t>
                      </a:r>
                      <a:r>
                        <a:rPr lang="en-US" sz="1400" dirty="0" smtClean="0"/>
                        <a:t>December. </a:t>
                      </a:r>
                      <a:r>
                        <a:rPr lang="en-US" sz="1400" dirty="0"/>
                        <a:t>2018</a:t>
                      </a:r>
                    </a:p>
                    <a:p>
                      <a:pPr algn="ctr"/>
                      <a:r>
                        <a:rPr lang="en-US" sz="1400" dirty="0"/>
                        <a:t>D</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t>ACTUAL EXPENDITURE </a:t>
                      </a:r>
                      <a:r>
                        <a:rPr lang="en-US" sz="1400" baseline="0" dirty="0"/>
                        <a:t> AS AT </a:t>
                      </a:r>
                      <a:r>
                        <a:rPr lang="en-US" sz="1400" baseline="0" dirty="0" smtClean="0"/>
                        <a:t>31/12/2018</a:t>
                      </a:r>
                      <a:endParaRPr lang="en-US" sz="1400" baseline="0" dirty="0"/>
                    </a:p>
                    <a:p>
                      <a:pPr algn="ctr"/>
                      <a:r>
                        <a:rPr lang="en-US" sz="1400" baseline="0" dirty="0"/>
                        <a:t>E</a:t>
                      </a:r>
                      <a:endParaRPr lang="en-US" sz="1400" dirty="0">
                        <a:solidFill>
                          <a:schemeClr val="bg1"/>
                        </a:solidFill>
                        <a:latin typeface="Arial" pitchFamily="34" charset="0"/>
                        <a:cs typeface="Arial" pitchFamily="34" charset="0"/>
                      </a:endParaRPr>
                    </a:p>
                  </a:txBody>
                  <a:tcPr marL="99060" marR="99060">
                    <a:solidFill>
                      <a:srgbClr val="54B0F0"/>
                    </a:solidFill>
                  </a:tcPr>
                </a:tc>
                <a:tc>
                  <a:txBody>
                    <a:bodyPr/>
                    <a:lstStyle/>
                    <a:p>
                      <a:pPr algn="ctr"/>
                      <a:r>
                        <a:rPr lang="en-US" sz="1400" dirty="0"/>
                        <a:t>% PERFORMANCE (E/DX100)</a:t>
                      </a:r>
                    </a:p>
                    <a:p>
                      <a:pPr algn="ctr"/>
                      <a:endParaRPr lang="en-US" sz="1400" dirty="0"/>
                    </a:p>
                    <a:p>
                      <a:pPr algn="ctr"/>
                      <a:r>
                        <a:rPr lang="en-US" sz="1400" dirty="0"/>
                        <a:t>F</a:t>
                      </a:r>
                      <a:endParaRPr lang="en-US" sz="1400" dirty="0">
                        <a:solidFill>
                          <a:schemeClr val="bg1"/>
                        </a:solidFill>
                        <a:latin typeface="Arial" pitchFamily="34" charset="0"/>
                        <a:cs typeface="Arial" pitchFamily="34" charset="0"/>
                      </a:endParaRPr>
                    </a:p>
                  </a:txBody>
                  <a:tcPr marL="99060" marR="99060">
                    <a:solidFill>
                      <a:srgbClr val="54B0F0"/>
                    </a:solidFill>
                  </a:tcPr>
                </a:tc>
                <a:extLst>
                  <a:ext uri="{0D108BD9-81ED-4DB2-BD59-A6C34878D82A}">
                    <a16:rowId xmlns:a16="http://schemas.microsoft.com/office/drawing/2014/main" val="10000"/>
                  </a:ext>
                </a:extLst>
              </a:tr>
              <a:tr h="647423">
                <a:tc>
                  <a:txBody>
                    <a:bodyPr/>
                    <a:lstStyle/>
                    <a:p>
                      <a:r>
                        <a:rPr lang="en-US" sz="1200" dirty="0"/>
                        <a:t>1.</a:t>
                      </a:r>
                      <a:endParaRPr lang="en-US" sz="1200" dirty="0">
                        <a:solidFill>
                          <a:schemeClr val="bg1"/>
                        </a:solidFill>
                        <a:latin typeface="Arial" pitchFamily="34" charset="0"/>
                        <a:cs typeface="Arial" pitchFamily="34" charset="0"/>
                      </a:endParaRPr>
                    </a:p>
                  </a:txBody>
                  <a:tcPr marL="99060" marR="99060">
                    <a:solidFill>
                      <a:srgbClr val="FF99FF"/>
                    </a:solidFill>
                  </a:tcPr>
                </a:tc>
                <a:tc>
                  <a:txBody>
                    <a:bodyPr/>
                    <a:lstStyle/>
                    <a:p>
                      <a:r>
                        <a:rPr lang="en-US" sz="1200" dirty="0"/>
                        <a:t>Personnel Cost including Statutory</a:t>
                      </a:r>
                      <a:r>
                        <a:rPr lang="en-US" sz="1200" baseline="0" dirty="0"/>
                        <a:t> </a:t>
                      </a:r>
                      <a:r>
                        <a:rPr lang="en-US" sz="1200" dirty="0"/>
                        <a:t>Office holders </a:t>
                      </a:r>
                      <a:endParaRPr lang="en-US" sz="1200" dirty="0">
                        <a:solidFill>
                          <a:schemeClr val="bg1"/>
                        </a:solidFill>
                        <a:latin typeface="Arial" pitchFamily="34" charset="0"/>
                        <a:cs typeface="Arial" pitchFamily="34" charset="0"/>
                      </a:endParaRPr>
                    </a:p>
                  </a:txBody>
                  <a:tcPr marL="99060" marR="99060">
                    <a:solidFill>
                      <a:srgbClr val="FF99FF"/>
                    </a:solidFill>
                  </a:tcPr>
                </a:tc>
                <a:tc>
                  <a:txBody>
                    <a:bodyPr/>
                    <a:lstStyle/>
                    <a:p>
                      <a:pPr algn="r" rtl="0" fontAlgn="b"/>
                      <a:r>
                        <a:rPr lang="en-US" sz="1300" b="0" i="0" u="none" strike="noStrike" dirty="0">
                          <a:solidFill>
                            <a:srgbClr val="000000"/>
                          </a:solidFill>
                          <a:effectLst/>
                          <a:latin typeface="Franklin Gothic Book" panose="020B0503020102020204" pitchFamily="34" charset="0"/>
                        </a:rPr>
                        <a:t>27,990,648,068</a:t>
                      </a:r>
                    </a:p>
                  </a:txBody>
                  <a:tcPr marL="9525" marR="9525" marT="9525" marB="0">
                    <a:solidFill>
                      <a:srgbClr val="FF99FF"/>
                    </a:solidFill>
                  </a:tcPr>
                </a:tc>
                <a:tc>
                  <a:txBody>
                    <a:bodyPr/>
                    <a:lstStyle/>
                    <a:p>
                      <a:pPr algn="r" rtl="0" fontAlgn="b"/>
                      <a:r>
                        <a:rPr lang="en-US" sz="1300" b="0" i="0" u="none" strike="noStrike">
                          <a:solidFill>
                            <a:srgbClr val="000000"/>
                          </a:solidFill>
                          <a:effectLst/>
                          <a:latin typeface="Franklin Gothic Book" panose="020B0503020102020204" pitchFamily="34" charset="0"/>
                        </a:rPr>
                        <a:t>6,997,662,017</a:t>
                      </a:r>
                    </a:p>
                  </a:txBody>
                  <a:tcPr marL="9525" marR="9525" marT="9525" marB="0">
                    <a:solidFill>
                      <a:srgbClr val="FF99FF"/>
                    </a:solidFill>
                  </a:tcPr>
                </a:tc>
                <a:tc>
                  <a:txBody>
                    <a:bodyPr/>
                    <a:lstStyle/>
                    <a:p>
                      <a:pPr algn="r" rtl="0" fontAlgn="b"/>
                      <a:r>
                        <a:rPr lang="en-US" sz="1300" b="0" i="0" u="none" strike="noStrike">
                          <a:solidFill>
                            <a:srgbClr val="000000"/>
                          </a:solidFill>
                          <a:effectLst/>
                          <a:latin typeface="Franklin Gothic Book" panose="020B0503020102020204" pitchFamily="34" charset="0"/>
                        </a:rPr>
                        <a:t>2,371,297,444</a:t>
                      </a:r>
                    </a:p>
                  </a:txBody>
                  <a:tcPr marL="9525" marR="9525" marT="9525" marB="0">
                    <a:solidFill>
                      <a:srgbClr val="FF99FF"/>
                    </a:solidFill>
                  </a:tcPr>
                </a:tc>
                <a:tc>
                  <a:txBody>
                    <a:bodyPr/>
                    <a:lstStyle/>
                    <a:p>
                      <a:pPr algn="ctr" rtl="0" fontAlgn="b"/>
                      <a:r>
                        <a:rPr lang="en-US" sz="1300" b="0" i="0" u="none" strike="noStrike">
                          <a:solidFill>
                            <a:srgbClr val="000000"/>
                          </a:solidFill>
                          <a:effectLst/>
                          <a:latin typeface="Franklin Gothic Book" panose="020B0503020102020204" pitchFamily="34" charset="0"/>
                        </a:rPr>
                        <a:t>33.89</a:t>
                      </a:r>
                    </a:p>
                  </a:txBody>
                  <a:tcPr marL="9525" marR="9525" marT="9525" marB="0">
                    <a:solidFill>
                      <a:srgbClr val="FF99FF"/>
                    </a:solidFill>
                  </a:tcPr>
                </a:tc>
                <a:extLst>
                  <a:ext uri="{0D108BD9-81ED-4DB2-BD59-A6C34878D82A}">
                    <a16:rowId xmlns:a16="http://schemas.microsoft.com/office/drawing/2014/main" val="10001"/>
                  </a:ext>
                </a:extLst>
              </a:tr>
              <a:tr h="647423">
                <a:tc>
                  <a:txBody>
                    <a:bodyPr/>
                    <a:lstStyle/>
                    <a:p>
                      <a:r>
                        <a:rPr lang="en-US" sz="1200" dirty="0"/>
                        <a:t>2.</a:t>
                      </a:r>
                      <a:endParaRPr lang="en-US" sz="1200" dirty="0">
                        <a:solidFill>
                          <a:schemeClr val="bg1"/>
                        </a:solidFill>
                        <a:latin typeface="Arial" pitchFamily="34" charset="0"/>
                        <a:cs typeface="Arial" pitchFamily="34" charset="0"/>
                      </a:endParaRPr>
                    </a:p>
                  </a:txBody>
                  <a:tcPr marL="99060" marR="99060">
                    <a:solidFill>
                      <a:srgbClr val="FF99FF"/>
                    </a:solidFill>
                  </a:tcPr>
                </a:tc>
                <a:tc>
                  <a:txBody>
                    <a:bodyPr/>
                    <a:lstStyle/>
                    <a:p>
                      <a:r>
                        <a:rPr lang="en-US" sz="1200" dirty="0"/>
                        <a:t>Overhead Costs</a:t>
                      </a:r>
                      <a:endParaRPr lang="en-US" sz="1200" dirty="0">
                        <a:solidFill>
                          <a:schemeClr val="bg1"/>
                        </a:solidFill>
                        <a:latin typeface="Arial" pitchFamily="34" charset="0"/>
                        <a:cs typeface="Arial" pitchFamily="34" charset="0"/>
                      </a:endParaRPr>
                    </a:p>
                  </a:txBody>
                  <a:tcPr marL="99060" marR="99060">
                    <a:solidFill>
                      <a:srgbClr val="FF99FF"/>
                    </a:solidFill>
                  </a:tcPr>
                </a:tc>
                <a:tc>
                  <a:txBody>
                    <a:bodyPr/>
                    <a:lstStyle/>
                    <a:p>
                      <a:pPr algn="r" rtl="0" fontAlgn="b"/>
                      <a:r>
                        <a:rPr lang="en-US" sz="1300" b="0" i="0" u="none" strike="noStrike" dirty="0">
                          <a:solidFill>
                            <a:srgbClr val="000000"/>
                          </a:solidFill>
                          <a:effectLst/>
                          <a:latin typeface="Franklin Gothic Book" panose="020B0503020102020204" pitchFamily="34" charset="0"/>
                        </a:rPr>
                        <a:t>40,177,878,165</a:t>
                      </a:r>
                    </a:p>
                  </a:txBody>
                  <a:tcPr marL="9525" marR="9525" marT="9525" marB="0">
                    <a:solidFill>
                      <a:srgbClr val="FF99FF"/>
                    </a:solidFill>
                  </a:tcPr>
                </a:tc>
                <a:tc>
                  <a:txBody>
                    <a:bodyPr/>
                    <a:lstStyle/>
                    <a:p>
                      <a:pPr algn="r" rtl="0" fontAlgn="b"/>
                      <a:r>
                        <a:rPr lang="en-US" sz="1300" b="0" i="0" u="none" strike="noStrike" dirty="0">
                          <a:solidFill>
                            <a:srgbClr val="000000"/>
                          </a:solidFill>
                          <a:effectLst/>
                          <a:latin typeface="Franklin Gothic Book" panose="020B0503020102020204" pitchFamily="34" charset="0"/>
                        </a:rPr>
                        <a:t>10,044,469,541</a:t>
                      </a:r>
                    </a:p>
                  </a:txBody>
                  <a:tcPr marL="9525" marR="9525" marT="9525" marB="0">
                    <a:solidFill>
                      <a:srgbClr val="FF99FF"/>
                    </a:solidFill>
                  </a:tcPr>
                </a:tc>
                <a:tc>
                  <a:txBody>
                    <a:bodyPr/>
                    <a:lstStyle/>
                    <a:p>
                      <a:pPr algn="r" rtl="0" fontAlgn="b"/>
                      <a:r>
                        <a:rPr lang="en-US" sz="1300" b="0" i="0" u="none" strike="noStrike" dirty="0">
                          <a:solidFill>
                            <a:srgbClr val="000000"/>
                          </a:solidFill>
                          <a:effectLst/>
                          <a:latin typeface="Franklin Gothic Book" panose="020B0503020102020204" pitchFamily="34" charset="0"/>
                        </a:rPr>
                        <a:t>8,352,483,618</a:t>
                      </a:r>
                    </a:p>
                  </a:txBody>
                  <a:tcPr marL="9525" marR="9525" marT="9525" marB="0">
                    <a:solidFill>
                      <a:srgbClr val="FF99FF"/>
                    </a:solidFill>
                  </a:tcPr>
                </a:tc>
                <a:tc>
                  <a:txBody>
                    <a:bodyPr/>
                    <a:lstStyle/>
                    <a:p>
                      <a:pPr algn="ctr" rtl="0" fontAlgn="t"/>
                      <a:r>
                        <a:rPr lang="en-US" sz="1300" b="0" i="0" u="none" strike="noStrike" dirty="0">
                          <a:solidFill>
                            <a:srgbClr val="000000"/>
                          </a:solidFill>
                          <a:effectLst/>
                          <a:latin typeface="Franklin Gothic Book" panose="020B0503020102020204" pitchFamily="34" charset="0"/>
                        </a:rPr>
                        <a:t>83.16</a:t>
                      </a:r>
                    </a:p>
                  </a:txBody>
                  <a:tcPr marL="9525" marR="9525" marT="9525" marB="0">
                    <a:solidFill>
                      <a:srgbClr val="FF99FF"/>
                    </a:solidFill>
                  </a:tcPr>
                </a:tc>
                <a:extLst>
                  <a:ext uri="{0D108BD9-81ED-4DB2-BD59-A6C34878D82A}">
                    <a16:rowId xmlns:a16="http://schemas.microsoft.com/office/drawing/2014/main" val="10002"/>
                  </a:ext>
                </a:extLst>
              </a:tr>
              <a:tr h="587401">
                <a:tc>
                  <a:txBody>
                    <a:bodyPr/>
                    <a:lstStyle/>
                    <a:p>
                      <a:endParaRPr lang="en-US" sz="1200" b="1" dirty="0">
                        <a:solidFill>
                          <a:schemeClr val="bg1"/>
                        </a:solidFill>
                        <a:latin typeface="Arial" pitchFamily="34" charset="0"/>
                        <a:cs typeface="Arial" pitchFamily="34" charset="0"/>
                      </a:endParaRPr>
                    </a:p>
                  </a:txBody>
                  <a:tcPr marL="99060" marR="99060">
                    <a:solidFill>
                      <a:srgbClr val="FF99FF"/>
                    </a:solidFill>
                  </a:tcPr>
                </a:tc>
                <a:tc>
                  <a:txBody>
                    <a:bodyPr/>
                    <a:lstStyle/>
                    <a:p>
                      <a:r>
                        <a:rPr lang="en-US" sz="1200" dirty="0"/>
                        <a:t>Total</a:t>
                      </a:r>
                      <a:endParaRPr lang="en-US" sz="1200" b="1" dirty="0">
                        <a:solidFill>
                          <a:schemeClr val="bg1"/>
                        </a:solidFill>
                        <a:latin typeface="Arial Black" pitchFamily="34" charset="0"/>
                        <a:cs typeface="Arial" pitchFamily="34" charset="0"/>
                      </a:endParaRPr>
                    </a:p>
                  </a:txBody>
                  <a:tcPr marL="99060" marR="99060">
                    <a:solidFill>
                      <a:srgbClr val="FF99FF"/>
                    </a:solidFill>
                  </a:tcPr>
                </a:tc>
                <a:tc>
                  <a:txBody>
                    <a:bodyPr/>
                    <a:lstStyle/>
                    <a:p>
                      <a:pPr algn="r" rtl="0" fontAlgn="b"/>
                      <a:r>
                        <a:rPr lang="en-US" sz="1300" b="0" i="0" u="none" strike="noStrike">
                          <a:solidFill>
                            <a:srgbClr val="000000"/>
                          </a:solidFill>
                          <a:effectLst/>
                          <a:latin typeface="Franklin Gothic Book" panose="020B0503020102020204" pitchFamily="34" charset="0"/>
                        </a:rPr>
                        <a:t>68,168,526,233</a:t>
                      </a:r>
                    </a:p>
                  </a:txBody>
                  <a:tcPr marL="9525" marR="9525" marT="9525" marB="0">
                    <a:solidFill>
                      <a:srgbClr val="FF99FF"/>
                    </a:solidFill>
                  </a:tcPr>
                </a:tc>
                <a:tc>
                  <a:txBody>
                    <a:bodyPr/>
                    <a:lstStyle/>
                    <a:p>
                      <a:pPr algn="r" rtl="0" fontAlgn="b"/>
                      <a:r>
                        <a:rPr lang="en-US" sz="1300" b="0" i="0" u="none" strike="noStrike" dirty="0">
                          <a:solidFill>
                            <a:srgbClr val="000000"/>
                          </a:solidFill>
                          <a:effectLst/>
                          <a:latin typeface="Franklin Gothic Book" panose="020B0503020102020204" pitchFamily="34" charset="0"/>
                        </a:rPr>
                        <a:t>17,042,131,558</a:t>
                      </a:r>
                    </a:p>
                  </a:txBody>
                  <a:tcPr marL="9525" marR="9525" marT="9525" marB="0">
                    <a:solidFill>
                      <a:srgbClr val="FF99FF"/>
                    </a:solidFill>
                  </a:tcPr>
                </a:tc>
                <a:tc>
                  <a:txBody>
                    <a:bodyPr/>
                    <a:lstStyle/>
                    <a:p>
                      <a:pPr algn="r" rtl="0" fontAlgn="b"/>
                      <a:r>
                        <a:rPr lang="en-US" sz="1300" b="0" i="0" u="none" strike="noStrike" dirty="0">
                          <a:solidFill>
                            <a:srgbClr val="000000"/>
                          </a:solidFill>
                          <a:effectLst/>
                          <a:latin typeface="Franklin Gothic Book" panose="020B0503020102020204" pitchFamily="34" charset="0"/>
                        </a:rPr>
                        <a:t>10,723,781,062</a:t>
                      </a:r>
                    </a:p>
                  </a:txBody>
                  <a:tcPr marL="9525" marR="9525" marT="9525" marB="0">
                    <a:solidFill>
                      <a:srgbClr val="FF99FF"/>
                    </a:solidFill>
                  </a:tcPr>
                </a:tc>
                <a:tc>
                  <a:txBody>
                    <a:bodyPr/>
                    <a:lstStyle/>
                    <a:p>
                      <a:pPr algn="ctr" rtl="0" fontAlgn="t"/>
                      <a:r>
                        <a:rPr lang="en-US" sz="1300" b="0" i="0" u="none" strike="noStrike" dirty="0">
                          <a:solidFill>
                            <a:srgbClr val="000000"/>
                          </a:solidFill>
                          <a:effectLst/>
                          <a:latin typeface="Franklin Gothic Book" panose="020B0503020102020204" pitchFamily="34" charset="0"/>
                        </a:rPr>
                        <a:t>62.93</a:t>
                      </a:r>
                    </a:p>
                  </a:txBody>
                  <a:tcPr marL="9525" marR="9525" marT="9525" marB="0">
                    <a:solidFill>
                      <a:srgbClr val="FF99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04033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1)">
                                      <p:cBhvr>
                                        <p:cTn id="2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913D2646-299B-DE40-A84E-C67BEAC51ED0}"/>
              </a:ext>
            </a:extLst>
          </p:cNvPr>
          <p:cNvSpPr txBox="1"/>
          <p:nvPr/>
        </p:nvSpPr>
        <p:spPr>
          <a:xfrm>
            <a:off x="2743200" y="228600"/>
            <a:ext cx="4572000" cy="369332"/>
          </a:xfrm>
          <a:prstGeom prst="rect">
            <a:avLst/>
          </a:prstGeom>
          <a:noFill/>
        </p:spPr>
        <p:txBody>
          <a:bodyPr wrap="square" rtlCol="0">
            <a:spAutoFit/>
          </a:bodyPr>
          <a:lstStyle/>
          <a:p>
            <a:r>
              <a:rPr lang="en-US" b="1" dirty="0" smtClean="0">
                <a:solidFill>
                  <a:srgbClr val="C00000"/>
                </a:solidFill>
                <a:latin typeface="Lucida Calligraphy" pitchFamily="66" charset="0"/>
                <a:ea typeface="Calibri"/>
                <a:cs typeface="Times New Roman"/>
              </a:rPr>
              <a:t> </a:t>
            </a:r>
            <a:r>
              <a:rPr lang="en-US" b="1" dirty="0" smtClean="0">
                <a:solidFill>
                  <a:srgbClr val="0070C0"/>
                </a:solidFill>
                <a:latin typeface="Lucida Calligraphy" pitchFamily="66" charset="0"/>
                <a:ea typeface="Calibri"/>
                <a:cs typeface="Times New Roman"/>
              </a:rPr>
              <a:t>Recurrent </a:t>
            </a:r>
            <a:r>
              <a:rPr lang="en-US" b="1" dirty="0">
                <a:solidFill>
                  <a:srgbClr val="0070C0"/>
                </a:solidFill>
                <a:latin typeface="Lucida Calligraphy" pitchFamily="66" charset="0"/>
                <a:ea typeface="Calibri"/>
                <a:cs typeface="Times New Roman"/>
              </a:rPr>
              <a:t>Expenditure Analysis</a:t>
            </a:r>
          </a:p>
        </p:txBody>
      </p:sp>
      <p:graphicFrame>
        <p:nvGraphicFramePr>
          <p:cNvPr id="5" name="Chart 4"/>
          <p:cNvGraphicFramePr>
            <a:graphicFrameLocks/>
          </p:cNvGraphicFramePr>
          <p:nvPr>
            <p:extLst>
              <p:ext uri="{D42A27DB-BD31-4B8C-83A1-F6EECF244321}">
                <p14:modId xmlns:p14="http://schemas.microsoft.com/office/powerpoint/2010/main" val="1536993255"/>
              </p:ext>
            </p:extLst>
          </p:nvPr>
        </p:nvGraphicFramePr>
        <p:xfrm>
          <a:off x="381000" y="597932"/>
          <a:ext cx="9144000" cy="57266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8027407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6999</TotalTime>
  <Words>1110</Words>
  <Application>Microsoft Office PowerPoint</Application>
  <PresentationFormat>A4 Paper (210x297 mm)</PresentationFormat>
  <Paragraphs>246</Paragraphs>
  <Slides>16</Slides>
  <Notes>10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16</vt:i4>
      </vt:variant>
    </vt:vector>
  </HeadingPairs>
  <TitlesOfParts>
    <vt:vector size="27" baseType="lpstr">
      <vt:lpstr>Arial</vt:lpstr>
      <vt:lpstr>Arial Black</vt:lpstr>
      <vt:lpstr>Berlin Sans FB Demi</vt:lpstr>
      <vt:lpstr>Calibri</vt:lpstr>
      <vt:lpstr>Franklin Gothic Book</vt:lpstr>
      <vt:lpstr>Franklin Gothic Medium</vt:lpstr>
      <vt:lpstr>Lucida Bright</vt:lpstr>
      <vt:lpstr>Lucida Calligraphy</vt:lpstr>
      <vt:lpstr>Times New Roman</vt:lpstr>
      <vt:lpstr>Wingdings 2</vt:lpstr>
      <vt:lpstr>Trek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KGSG BUDGET OFFICE</cp:lastModifiedBy>
  <cp:revision>511</cp:revision>
  <cp:lastPrinted>2018-11-09T11:01:14Z</cp:lastPrinted>
  <dcterms:created xsi:type="dcterms:W3CDTF">2014-05-14T14:44:41Z</dcterms:created>
  <dcterms:modified xsi:type="dcterms:W3CDTF">2019-02-26T14:31:18Z</dcterms:modified>
</cp:coreProperties>
</file>